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8"/>
  </p:notesMasterIdLst>
  <p:sldIdLst>
    <p:sldId id="256" r:id="rId2"/>
    <p:sldId id="267" r:id="rId3"/>
    <p:sldId id="257" r:id="rId4"/>
    <p:sldId id="269" r:id="rId5"/>
    <p:sldId id="260" r:id="rId6"/>
    <p:sldId id="262" r:id="rId7"/>
    <p:sldId id="261" r:id="rId8"/>
    <p:sldId id="259" r:id="rId9"/>
    <p:sldId id="266" r:id="rId10"/>
    <p:sldId id="268" r:id="rId11"/>
    <p:sldId id="263" r:id="rId12"/>
    <p:sldId id="264" r:id="rId13"/>
    <p:sldId id="265"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4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1A979D-1A53-0542-BC06-626A5E3826B1}" type="datetimeFigureOut">
              <a:rPr lang="en-US" smtClean="0"/>
              <a:t>8/18/17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ADA82-51D8-D34B-A613-05D54471E52C}" type="slidenum">
              <a:rPr lang="en-US" smtClean="0"/>
              <a:t>‹#›</a:t>
            </a:fld>
            <a:endParaRPr lang="en-US"/>
          </a:p>
        </p:txBody>
      </p:sp>
    </p:spTree>
    <p:extLst>
      <p:ext uri="{BB962C8B-B14F-4D97-AF65-F5344CB8AC3E}">
        <p14:creationId xmlns:p14="http://schemas.microsoft.com/office/powerpoint/2010/main" val="24587340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a:t>
            </a:r>
            <a:r>
              <a:rPr lang="en-US" dirty="0" err="1" smtClean="0"/>
              <a:t>lbarnaby</a:t>
            </a:r>
            <a:endParaRPr lang="en-US" dirty="0" smtClean="0"/>
          </a:p>
          <a:p>
            <a:r>
              <a:rPr lang="en-US" dirty="0" smtClean="0"/>
              <a:t>Pw: </a:t>
            </a:r>
            <a:r>
              <a:rPr lang="en-US" dirty="0" smtClean="0"/>
              <a:t>Cashman2016!bp</a:t>
            </a:r>
            <a:endParaRPr lang="en-US" dirty="0"/>
          </a:p>
        </p:txBody>
      </p:sp>
      <p:sp>
        <p:nvSpPr>
          <p:cNvPr id="4" name="Slide Number Placeholder 3"/>
          <p:cNvSpPr>
            <a:spLocks noGrp="1"/>
          </p:cNvSpPr>
          <p:nvPr>
            <p:ph type="sldNum" sz="quarter" idx="10"/>
          </p:nvPr>
        </p:nvSpPr>
        <p:spPr/>
        <p:txBody>
          <a:bodyPr/>
          <a:lstStyle/>
          <a:p>
            <a:fld id="{C7CADA82-51D8-D34B-A613-05D54471E52C}" type="slidenum">
              <a:rPr lang="en-US" smtClean="0"/>
              <a:t>9</a:t>
            </a:fld>
            <a:endParaRPr lang="en-US"/>
          </a:p>
        </p:txBody>
      </p:sp>
    </p:spTree>
    <p:extLst>
      <p:ext uri="{BB962C8B-B14F-4D97-AF65-F5344CB8AC3E}">
        <p14:creationId xmlns:p14="http://schemas.microsoft.com/office/powerpoint/2010/main" val="145867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www.brainpop.com</a:t>
            </a:r>
            <a:endParaRPr lang="en-US" dirty="0" smtClean="0"/>
          </a:p>
          <a:p>
            <a:r>
              <a:rPr lang="en-US" dirty="0" smtClean="0"/>
              <a:t>User: </a:t>
            </a:r>
            <a:r>
              <a:rPr lang="en-US" dirty="0" err="1" smtClean="0"/>
              <a:t>lbarnaby</a:t>
            </a:r>
            <a:endParaRPr lang="en-US" dirty="0" smtClean="0"/>
          </a:p>
          <a:p>
            <a:r>
              <a:rPr lang="en-US" dirty="0" smtClean="0"/>
              <a:t>Pw: Cashman2017!bp</a:t>
            </a:r>
          </a:p>
          <a:p>
            <a:r>
              <a:rPr lang="en-US" dirty="0" smtClean="0"/>
              <a:t>Online Sources</a:t>
            </a:r>
            <a:endParaRPr lang="en-US" dirty="0"/>
          </a:p>
        </p:txBody>
      </p:sp>
      <p:sp>
        <p:nvSpPr>
          <p:cNvPr id="4" name="Slide Number Placeholder 3"/>
          <p:cNvSpPr>
            <a:spLocks noGrp="1"/>
          </p:cNvSpPr>
          <p:nvPr>
            <p:ph type="sldNum" sz="quarter" idx="10"/>
          </p:nvPr>
        </p:nvSpPr>
        <p:spPr/>
        <p:txBody>
          <a:bodyPr/>
          <a:lstStyle/>
          <a:p>
            <a:fld id="{C7CADA82-51D8-D34B-A613-05D54471E52C}" type="slidenum">
              <a:rPr lang="en-US" smtClean="0"/>
              <a:t>10</a:t>
            </a:fld>
            <a:endParaRPr lang="en-US"/>
          </a:p>
        </p:txBody>
      </p:sp>
    </p:spTree>
    <p:extLst>
      <p:ext uri="{BB962C8B-B14F-4D97-AF65-F5344CB8AC3E}">
        <p14:creationId xmlns:p14="http://schemas.microsoft.com/office/powerpoint/2010/main" val="145867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Pebble</a:t>
            </a:r>
            <a:r>
              <a:rPr lang="en-US" baseline="0" dirty="0" smtClean="0"/>
              <a:t> Go</a:t>
            </a:r>
          </a:p>
          <a:p>
            <a:r>
              <a:rPr lang="en-US" baseline="0" dirty="0" smtClean="0"/>
              <a:t>User: Amesbury</a:t>
            </a:r>
          </a:p>
          <a:p>
            <a:r>
              <a:rPr lang="en-US" baseline="0" dirty="0" smtClean="0"/>
              <a:t>Password: read</a:t>
            </a:r>
          </a:p>
          <a:p>
            <a:endParaRPr lang="en-US" baseline="0" dirty="0" smtClean="0"/>
          </a:p>
          <a:p>
            <a:r>
              <a:rPr lang="en-US" baseline="0" dirty="0" err="1" smtClean="0"/>
              <a:t>Lbarnaby</a:t>
            </a:r>
            <a:endParaRPr lang="en-US" baseline="0" dirty="0" smtClean="0"/>
          </a:p>
          <a:p>
            <a:r>
              <a:rPr lang="en-US" baseline="0" dirty="0" smtClean="0"/>
              <a:t>Cashman2016!bp</a:t>
            </a:r>
            <a:endParaRPr lang="en-US" dirty="0"/>
          </a:p>
        </p:txBody>
      </p:sp>
      <p:sp>
        <p:nvSpPr>
          <p:cNvPr id="4" name="Slide Number Placeholder 3"/>
          <p:cNvSpPr>
            <a:spLocks noGrp="1"/>
          </p:cNvSpPr>
          <p:nvPr>
            <p:ph type="sldNum" sz="quarter" idx="10"/>
          </p:nvPr>
        </p:nvSpPr>
        <p:spPr/>
        <p:txBody>
          <a:bodyPr/>
          <a:lstStyle/>
          <a:p>
            <a:fld id="{C7CADA82-51D8-D34B-A613-05D54471E52C}" type="slidenum">
              <a:rPr lang="en-US" smtClean="0"/>
              <a:t>13</a:t>
            </a:fld>
            <a:endParaRPr lang="en-US"/>
          </a:p>
        </p:txBody>
      </p:sp>
    </p:spTree>
    <p:extLst>
      <p:ext uri="{BB962C8B-B14F-4D97-AF65-F5344CB8AC3E}">
        <p14:creationId xmlns:p14="http://schemas.microsoft.com/office/powerpoint/2010/main" val="388905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Pebble</a:t>
            </a:r>
            <a:r>
              <a:rPr lang="en-US" baseline="0" dirty="0" smtClean="0"/>
              <a:t> Go</a:t>
            </a:r>
          </a:p>
          <a:p>
            <a:r>
              <a:rPr lang="en-US" baseline="0" dirty="0" smtClean="0"/>
              <a:t>User: Amesbury</a:t>
            </a:r>
          </a:p>
          <a:p>
            <a:r>
              <a:rPr lang="en-US" baseline="0" dirty="0" smtClean="0"/>
              <a:t>Password: read</a:t>
            </a:r>
            <a:endParaRPr lang="en-US" dirty="0"/>
          </a:p>
        </p:txBody>
      </p:sp>
      <p:sp>
        <p:nvSpPr>
          <p:cNvPr id="4" name="Slide Number Placeholder 3"/>
          <p:cNvSpPr>
            <a:spLocks noGrp="1"/>
          </p:cNvSpPr>
          <p:nvPr>
            <p:ph type="sldNum" sz="quarter" idx="10"/>
          </p:nvPr>
        </p:nvSpPr>
        <p:spPr/>
        <p:txBody>
          <a:bodyPr/>
          <a:lstStyle/>
          <a:p>
            <a:fld id="{C7CADA82-51D8-D34B-A613-05D54471E52C}" type="slidenum">
              <a:rPr lang="en-US" smtClean="0"/>
              <a:t>14</a:t>
            </a:fld>
            <a:endParaRPr lang="en-US"/>
          </a:p>
        </p:txBody>
      </p:sp>
    </p:spTree>
    <p:extLst>
      <p:ext uri="{BB962C8B-B14F-4D97-AF65-F5344CB8AC3E}">
        <p14:creationId xmlns:p14="http://schemas.microsoft.com/office/powerpoint/2010/main" val="388905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Pebble</a:t>
            </a:r>
            <a:r>
              <a:rPr lang="en-US" baseline="0" dirty="0" smtClean="0"/>
              <a:t> Go</a:t>
            </a:r>
          </a:p>
          <a:p>
            <a:r>
              <a:rPr lang="en-US" baseline="0" dirty="0" smtClean="0"/>
              <a:t>User: Amesbury</a:t>
            </a:r>
          </a:p>
          <a:p>
            <a:r>
              <a:rPr lang="en-US" baseline="0" dirty="0" smtClean="0"/>
              <a:t>Password: read</a:t>
            </a:r>
            <a:endParaRPr lang="en-US" dirty="0"/>
          </a:p>
        </p:txBody>
      </p:sp>
      <p:sp>
        <p:nvSpPr>
          <p:cNvPr id="4" name="Slide Number Placeholder 3"/>
          <p:cNvSpPr>
            <a:spLocks noGrp="1"/>
          </p:cNvSpPr>
          <p:nvPr>
            <p:ph type="sldNum" sz="quarter" idx="10"/>
          </p:nvPr>
        </p:nvSpPr>
        <p:spPr/>
        <p:txBody>
          <a:bodyPr/>
          <a:lstStyle/>
          <a:p>
            <a:fld id="{C7CADA82-51D8-D34B-A613-05D54471E52C}" type="slidenum">
              <a:rPr lang="en-US" smtClean="0"/>
              <a:t>15</a:t>
            </a:fld>
            <a:endParaRPr lang="en-US"/>
          </a:p>
        </p:txBody>
      </p:sp>
    </p:spTree>
    <p:extLst>
      <p:ext uri="{BB962C8B-B14F-4D97-AF65-F5344CB8AC3E}">
        <p14:creationId xmlns:p14="http://schemas.microsoft.com/office/powerpoint/2010/main" val="388905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Pebble</a:t>
            </a:r>
            <a:r>
              <a:rPr lang="en-US" baseline="0" dirty="0" smtClean="0"/>
              <a:t> Go</a:t>
            </a:r>
          </a:p>
          <a:p>
            <a:r>
              <a:rPr lang="en-US" baseline="0" dirty="0" smtClean="0"/>
              <a:t>User: Amesbury</a:t>
            </a:r>
          </a:p>
          <a:p>
            <a:r>
              <a:rPr lang="en-US" baseline="0" dirty="0" smtClean="0"/>
              <a:t>Password: read</a:t>
            </a:r>
            <a:endParaRPr lang="en-US" dirty="0"/>
          </a:p>
        </p:txBody>
      </p:sp>
      <p:sp>
        <p:nvSpPr>
          <p:cNvPr id="4" name="Slide Number Placeholder 3"/>
          <p:cNvSpPr>
            <a:spLocks noGrp="1"/>
          </p:cNvSpPr>
          <p:nvPr>
            <p:ph type="sldNum" sz="quarter" idx="10"/>
          </p:nvPr>
        </p:nvSpPr>
        <p:spPr/>
        <p:txBody>
          <a:bodyPr/>
          <a:lstStyle/>
          <a:p>
            <a:fld id="{C7CADA82-51D8-D34B-A613-05D54471E52C}" type="slidenum">
              <a:rPr lang="en-US" smtClean="0"/>
              <a:t>16</a:t>
            </a:fld>
            <a:endParaRPr lang="en-US"/>
          </a:p>
        </p:txBody>
      </p:sp>
    </p:spTree>
    <p:extLst>
      <p:ext uri="{BB962C8B-B14F-4D97-AF65-F5344CB8AC3E}">
        <p14:creationId xmlns:p14="http://schemas.microsoft.com/office/powerpoint/2010/main" val="3889052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92564369-A38A-8E4B-8DBC-D251D8A523D3}" type="datetimeFigureOut">
              <a:rPr lang="en-US" smtClean="0"/>
              <a:t>8/18/17</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1B679DA3-3972-994B-B3FC-FA279DB2DACB}"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64369-A38A-8E4B-8DBC-D251D8A523D3}"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79DA3-3972-994B-B3FC-FA279DB2DA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64369-A38A-8E4B-8DBC-D251D8A523D3}"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79DA3-3972-994B-B3FC-FA279DB2DA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64369-A38A-8E4B-8DBC-D251D8A523D3}"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79DA3-3972-994B-B3FC-FA279DB2DA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64369-A38A-8E4B-8DBC-D251D8A523D3}"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79DA3-3972-994B-B3FC-FA279DB2DA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2564369-A38A-8E4B-8DBC-D251D8A523D3}" type="datetimeFigureOut">
              <a:rPr lang="en-US" smtClean="0"/>
              <a:t>8/18/17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79DA3-3972-994B-B3FC-FA279DB2DACB}"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2564369-A38A-8E4B-8DBC-D251D8A523D3}" type="datetimeFigureOut">
              <a:rPr lang="en-US" smtClean="0"/>
              <a:t>8/18/17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679DA3-3972-994B-B3FC-FA279DB2DACB}"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64369-A38A-8E4B-8DBC-D251D8A523D3}" type="datetimeFigureOut">
              <a:rPr lang="en-US" smtClean="0"/>
              <a:t>8/18/17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679DA3-3972-994B-B3FC-FA279DB2DA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64369-A38A-8E4B-8DBC-D251D8A523D3}" type="datetimeFigureOut">
              <a:rPr lang="en-US" smtClean="0"/>
              <a:t>8/18/17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679DA3-3972-994B-B3FC-FA279DB2DA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64369-A38A-8E4B-8DBC-D251D8A523D3}" type="datetimeFigureOut">
              <a:rPr lang="en-US" smtClean="0"/>
              <a:t>8/18/17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79DA3-3972-994B-B3FC-FA279DB2DA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64369-A38A-8E4B-8DBC-D251D8A523D3}" type="datetimeFigureOut">
              <a:rPr lang="en-US" smtClean="0"/>
              <a:t>8/18/17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79DA3-3972-994B-B3FC-FA279DB2DA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92564369-A38A-8E4B-8DBC-D251D8A523D3}" type="datetimeFigureOut">
              <a:rPr lang="en-US" smtClean="0"/>
              <a:t>8/18/17</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B679DA3-3972-994B-B3FC-FA279DB2DA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chools.amesburyma.gov/webpages/lbarnaby/september.cfm" TargetMode="Externa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www.brainpop.com/english/writing/onlinesources/" TargetMode="External"/><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kidtopia.info/" TargetMode="External"/><Relationship Id="rId5" Type="http://schemas.openxmlformats.org/officeDocument/2006/relationships/image" Target="../media/image20.png"/><Relationship Id="rId6" Type="http://schemas.openxmlformats.org/officeDocument/2006/relationships/hyperlink" Target="http://e-ratecentral.com/CIPA/cipa_checklist.pdf" TargetMode="External"/><Relationship Id="rId7" Type="http://schemas.openxmlformats.org/officeDocument/2006/relationships/image" Target="../media/image21.png"/><Relationship Id="rId8"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hyperlink" Target="http://www.safesearchkids.com/google-kids/%23.WZMzKneGMW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9.png"/><Relationship Id="rId5" Type="http://schemas.openxmlformats.org/officeDocument/2006/relationships/image" Target="../media/image24.jpg"/><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library.eb.com/levels/children" TargetMode="External"/><Relationship Id="rId5" Type="http://schemas.openxmlformats.org/officeDocument/2006/relationships/image" Target="../media/image25.png"/><Relationship Id="rId6" Type="http://schemas.openxmlformats.org/officeDocument/2006/relationships/hyperlink" Target="http://library.eb.com/levels/referencecenter/article/saffron/64716" TargetMode="External"/><Relationship Id="rId7" Type="http://schemas.openxmlformats.org/officeDocument/2006/relationships/image" Target="../media/image26.jpeg"/><Relationship Id="rId8" Type="http://schemas.openxmlformats.org/officeDocument/2006/relationships/hyperlink" Target="https://www.pebblego.com/choose" TargetMode="External"/><Relationship Id="rId9" Type="http://schemas.openxmlformats.org/officeDocument/2006/relationships/image" Target="../media/image27.png"/><Relationship Id="rId10" Type="http://schemas.openxmlformats.org/officeDocument/2006/relationships/hyperlink" Target="https://www.brainpop.com/" TargetMode="External"/><Relationship Id="rId11"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chools.amesburyma.gov/webpages/lbarnaby/september.cfm" TargetMode="Externa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big6.com/pages/about/big6-skills-overview.php" TargetMode="External"/><Relationship Id="rId4" Type="http://schemas.openxmlformats.org/officeDocument/2006/relationships/hyperlink" Target="http://schools.amesburyma.gov/webpages/lbarnaby/intervention.cfm?subpage=1547289" TargetMode="External"/><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amesbury.follettdestiny.com/cataloging/servlet/presentadvancedsearchredirectorform.do?l2m=Library%20Search&amp;tm=TopLevelCatalog" TargetMode="External"/><Relationship Id="rId4" Type="http://schemas.openxmlformats.org/officeDocument/2006/relationships/image" Target="../media/image14.png"/><Relationship Id="rId5" Type="http://schemas.openxmlformats.org/officeDocument/2006/relationships/hyperlink" Target="https://amesbury.follettdestiny.com/cataloging/servlet/presentadvancedsearchredirectorform.do?l2m=Library%20Search" TargetMode="External"/><Relationship Id="rId6" Type="http://schemas.openxmlformats.org/officeDocument/2006/relationships/image" Target="../media/image15.pn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g"/><Relationship Id="rId5" Type="http://schemas.openxmlformats.org/officeDocument/2006/relationships/hyperlink" Target="https://www.brainpop.com/english/writing/factandopinion/" TargetMode="External"/><Relationship Id="rId6" Type="http://schemas.openxmlformats.org/officeDocument/2006/relationships/image" Target="../media/image17.gi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2980044" y="1446387"/>
            <a:ext cx="5265629" cy="1599722"/>
          </a:xfrm>
        </p:spPr>
        <p:txBody>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Project Purpose</a:t>
            </a:r>
            <a:b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le 2"/>
          <p:cNvSpPr>
            <a:spLocks noGrp="1"/>
          </p:cNvSpPr>
          <p:nvPr>
            <p:ph type="subTitle" idx="1"/>
          </p:nvPr>
        </p:nvSpPr>
        <p:spPr>
          <a:xfrm rot="360000">
            <a:off x="3139463" y="2670523"/>
            <a:ext cx="5121857" cy="1292820"/>
          </a:xfrm>
        </p:spPr>
        <p:txBody>
          <a:bodyPr>
            <a:noAutofit/>
          </a:bodyPr>
          <a:lstStyle/>
          <a:p>
            <a:pPr algn="just"/>
            <a:r>
              <a:rPr lang="en-US" sz="1600" dirty="0"/>
              <a:t>For this </a:t>
            </a:r>
            <a:r>
              <a:rPr lang="en-US" sz="1600" dirty="0" smtClean="0"/>
              <a:t>project, I have created a PowerPoint </a:t>
            </a:r>
            <a:r>
              <a:rPr lang="en-US" sz="1600" dirty="0"/>
              <a:t>presentation that gives students a point</a:t>
            </a:r>
            <a:r>
              <a:rPr lang="en-US" sz="1600" dirty="0" smtClean="0"/>
              <a:t>-by</a:t>
            </a:r>
            <a:r>
              <a:rPr lang="en-US" sz="1600" dirty="0"/>
              <a:t>-point table of reference for determining the quality of sources, what is fact and what </a:t>
            </a:r>
            <a:r>
              <a:rPr lang="en-US" sz="1600" dirty="0" smtClean="0"/>
              <a:t>is fiction</a:t>
            </a:r>
            <a:r>
              <a:rPr lang="en-US" sz="1600" dirty="0"/>
              <a:t>, and how to determine the importance of the information. This project should </a:t>
            </a:r>
            <a:r>
              <a:rPr lang="en-US" sz="1600" dirty="0" smtClean="0"/>
              <a:t>be detailed </a:t>
            </a:r>
            <a:r>
              <a:rPr lang="en-US" sz="1600" dirty="0"/>
              <a:t>enough to explain all aspects of this project, including giving examples </a:t>
            </a:r>
            <a:r>
              <a:rPr lang="en-US" sz="1600" dirty="0" smtClean="0"/>
              <a:t>and sources </a:t>
            </a:r>
            <a:r>
              <a:rPr lang="en-US" sz="1600" dirty="0"/>
              <a:t>students can use. </a:t>
            </a:r>
            <a:r>
              <a:rPr lang="en-US" sz="1600" dirty="0" smtClean="0"/>
              <a:t> I have provided username and pw in the notes in order for you to access subscriptions.</a:t>
            </a:r>
          </a:p>
          <a:p>
            <a:pPr algn="just"/>
            <a:endParaRPr lang="en-US" sz="1600" dirty="0" smtClean="0"/>
          </a:p>
          <a:p>
            <a:pPr algn="just"/>
            <a:r>
              <a:rPr lang="en-US" sz="1400" dirty="0" smtClean="0"/>
              <a:t>By Leslie Barnaby </a:t>
            </a:r>
            <a:r>
              <a:rPr lang="en-US" sz="1400" dirty="0" err="1" smtClean="0"/>
              <a:t>M.Ed</a:t>
            </a:r>
            <a:endParaRPr lang="en-US" sz="1400" dirty="0" smtClean="0"/>
          </a:p>
          <a:p>
            <a:pPr algn="just"/>
            <a:r>
              <a:rPr lang="en-US" sz="1400" dirty="0" smtClean="0"/>
              <a:t>Cashman Elementary School</a:t>
            </a:r>
          </a:p>
          <a:p>
            <a:pPr algn="just"/>
            <a:r>
              <a:rPr lang="en-US" sz="1400" dirty="0" smtClean="0">
                <a:hlinkClick r:id="rId2"/>
              </a:rPr>
              <a:t>Technology Integration</a:t>
            </a:r>
            <a:endParaRPr lang="en-US" sz="1400" dirty="0"/>
          </a:p>
        </p:txBody>
      </p:sp>
      <p:sp>
        <p:nvSpPr>
          <p:cNvPr id="6" name="Rectangle 5"/>
          <p:cNvSpPr/>
          <p:nvPr/>
        </p:nvSpPr>
        <p:spPr>
          <a:xfrm>
            <a:off x="324279" y="406631"/>
            <a:ext cx="8104447" cy="954107"/>
          </a:xfrm>
          <a:prstGeom prst="rect">
            <a:avLst/>
          </a:prstGeom>
          <a:noFill/>
        </p:spPr>
        <p:txBody>
          <a:bodyPr wrap="square" lIns="91440" tIns="45720" rIns="91440" bIns="45720">
            <a:spAutoFit/>
          </a:bodyP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Technologies, Social Media, and Society: Current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Topics 717J</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magnifying-glass-clipart-magnifying-glas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40" y="4367690"/>
            <a:ext cx="2026745" cy="1520059"/>
          </a:xfrm>
          <a:prstGeom prst="rect">
            <a:avLst/>
          </a:prstGeom>
        </p:spPr>
      </p:pic>
    </p:spTree>
    <p:extLst>
      <p:ext uri="{BB962C8B-B14F-4D97-AF65-F5344CB8AC3E}">
        <p14:creationId xmlns:p14="http://schemas.microsoft.com/office/powerpoint/2010/main" val="476013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6" name="Rectangle 15"/>
          <p:cNvSpPr/>
          <p:nvPr/>
        </p:nvSpPr>
        <p:spPr>
          <a:xfrm>
            <a:off x="3121188" y="1698690"/>
            <a:ext cx="2256444" cy="32411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512746" y="0"/>
            <a:ext cx="36312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52495" y="219952"/>
            <a:ext cx="4489881"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Internet Sources</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5794861" y="594897"/>
            <a:ext cx="3238700" cy="6217088"/>
          </a:xfrm>
          <a:prstGeom prst="rect">
            <a:avLst/>
          </a:prstGeom>
          <a:noFill/>
        </p:spPr>
        <p:txBody>
          <a:bodyPr wrap="square" rtlCol="0">
            <a:spAutoFit/>
          </a:bodyPr>
          <a:lstStyle/>
          <a:p>
            <a:r>
              <a:rPr lang="en-US" sz="2800" dirty="0" smtClean="0">
                <a:solidFill>
                  <a:schemeClr val="accent4">
                    <a:lumMod val="50000"/>
                  </a:schemeClr>
                </a:solidFill>
              </a:rPr>
              <a:t>Suffixes </a:t>
            </a:r>
          </a:p>
          <a:p>
            <a:endParaRPr lang="en-US" sz="2800" dirty="0" smtClean="0">
              <a:solidFill>
                <a:schemeClr val="accent4">
                  <a:lumMod val="50000"/>
                </a:schemeClr>
              </a:solidFill>
            </a:endParaRPr>
          </a:p>
          <a:p>
            <a:r>
              <a:rPr lang="en-US" b="1" dirty="0" smtClean="0">
                <a:solidFill>
                  <a:schemeClr val="accent4">
                    <a:lumMod val="50000"/>
                  </a:schemeClr>
                </a:solidFill>
              </a:rPr>
              <a:t>.</a:t>
            </a:r>
            <a:r>
              <a:rPr lang="en-US" b="1" dirty="0" err="1" smtClean="0">
                <a:solidFill>
                  <a:schemeClr val="accent4">
                    <a:lumMod val="50000"/>
                  </a:schemeClr>
                </a:solidFill>
              </a:rPr>
              <a:t>edu</a:t>
            </a:r>
            <a:r>
              <a:rPr lang="en-US" b="1" dirty="0" smtClean="0">
                <a:solidFill>
                  <a:schemeClr val="accent4">
                    <a:lumMod val="50000"/>
                  </a:schemeClr>
                </a:solidFill>
              </a:rPr>
              <a:t>= educational or an academic institution</a:t>
            </a:r>
          </a:p>
          <a:p>
            <a:endParaRPr lang="en-US" b="1" dirty="0" smtClean="0">
              <a:solidFill>
                <a:schemeClr val="accent4">
                  <a:lumMod val="50000"/>
                </a:schemeClr>
              </a:solidFill>
            </a:endParaRPr>
          </a:p>
          <a:p>
            <a:r>
              <a:rPr lang="en-US" b="1" dirty="0" smtClean="0">
                <a:solidFill>
                  <a:schemeClr val="accent4">
                    <a:lumMod val="50000"/>
                  </a:schemeClr>
                </a:solidFill>
              </a:rPr>
              <a:t>.</a:t>
            </a:r>
            <a:r>
              <a:rPr lang="en-US" b="1" dirty="0" err="1" smtClean="0">
                <a:solidFill>
                  <a:schemeClr val="accent4">
                    <a:lumMod val="50000"/>
                  </a:schemeClr>
                </a:solidFill>
              </a:rPr>
              <a:t>gov</a:t>
            </a:r>
            <a:r>
              <a:rPr lang="en-US" b="1" dirty="0" smtClean="0">
                <a:solidFill>
                  <a:schemeClr val="accent4">
                    <a:lumMod val="50000"/>
                  </a:schemeClr>
                </a:solidFill>
              </a:rPr>
              <a:t>= a government sponsored web site, usually has a U.S seal or logo</a:t>
            </a:r>
          </a:p>
          <a:p>
            <a:endParaRPr lang="en-US" b="1" dirty="0">
              <a:solidFill>
                <a:schemeClr val="accent4">
                  <a:lumMod val="50000"/>
                </a:schemeClr>
              </a:solidFill>
            </a:endParaRPr>
          </a:p>
          <a:p>
            <a:r>
              <a:rPr lang="en-US" b="1" dirty="0">
                <a:solidFill>
                  <a:schemeClr val="accent4">
                    <a:lumMod val="50000"/>
                  </a:schemeClr>
                </a:solidFill>
              </a:rPr>
              <a:t>.com</a:t>
            </a:r>
            <a:r>
              <a:rPr lang="en-US" b="1" dirty="0" smtClean="0">
                <a:solidFill>
                  <a:schemeClr val="accent4">
                    <a:lumMod val="50000"/>
                  </a:schemeClr>
                </a:solidFill>
              </a:rPr>
              <a:t>=. </a:t>
            </a:r>
            <a:r>
              <a:rPr lang="en-US" b="1" dirty="0">
                <a:solidFill>
                  <a:schemeClr val="accent4">
                    <a:lumMod val="50000"/>
                  </a:schemeClr>
                </a:solidFill>
              </a:rPr>
              <a:t>is treated as the </a:t>
            </a:r>
            <a:r>
              <a:rPr lang="en-US" b="1" dirty="0" smtClean="0">
                <a:solidFill>
                  <a:schemeClr val="accent4">
                    <a:lumMod val="50000"/>
                  </a:schemeClr>
                </a:solidFill>
              </a:rPr>
              <a:t>default for </a:t>
            </a:r>
            <a:r>
              <a:rPr lang="en-US" b="1" dirty="0">
                <a:solidFill>
                  <a:schemeClr val="accent4">
                    <a:lumMod val="50000"/>
                  </a:schemeClr>
                </a:solidFill>
              </a:rPr>
              <a:t>Web addresses, both commercial and non-</a:t>
            </a:r>
            <a:r>
              <a:rPr lang="en-US" b="1" dirty="0" smtClean="0">
                <a:solidFill>
                  <a:schemeClr val="accent4">
                    <a:lumMod val="50000"/>
                  </a:schemeClr>
                </a:solidFill>
              </a:rPr>
              <a:t>commercial</a:t>
            </a:r>
            <a:endParaRPr lang="en-US" b="1" dirty="0">
              <a:solidFill>
                <a:schemeClr val="accent4">
                  <a:lumMod val="50000"/>
                </a:schemeClr>
              </a:solidFill>
            </a:endParaRPr>
          </a:p>
          <a:p>
            <a:endParaRPr lang="en-US" b="1" dirty="0">
              <a:solidFill>
                <a:schemeClr val="accent4">
                  <a:lumMod val="50000"/>
                </a:schemeClr>
              </a:solidFill>
            </a:endParaRPr>
          </a:p>
          <a:p>
            <a:r>
              <a:rPr lang="en-US" b="1" dirty="0" smtClean="0">
                <a:solidFill>
                  <a:schemeClr val="accent4">
                    <a:lumMod val="50000"/>
                  </a:schemeClr>
                </a:solidFill>
              </a:rPr>
              <a:t>.org</a:t>
            </a:r>
            <a:r>
              <a:rPr lang="en-US" b="1" dirty="0">
                <a:solidFill>
                  <a:schemeClr val="accent4">
                    <a:lumMod val="50000"/>
                  </a:schemeClr>
                </a:solidFill>
              </a:rPr>
              <a:t>= </a:t>
            </a:r>
            <a:r>
              <a:rPr lang="en-US" b="1" dirty="0" smtClean="0">
                <a:solidFill>
                  <a:schemeClr val="accent4">
                    <a:lumMod val="50000"/>
                  </a:schemeClr>
                </a:solidFill>
              </a:rPr>
              <a:t>organizations commonly </a:t>
            </a:r>
            <a:r>
              <a:rPr lang="en-US" b="1" dirty="0">
                <a:solidFill>
                  <a:schemeClr val="accent4">
                    <a:lumMod val="50000"/>
                  </a:schemeClr>
                </a:solidFill>
              </a:rPr>
              <a:t>believed to mainly host non-profit </a:t>
            </a:r>
            <a:r>
              <a:rPr lang="en-US" b="1" dirty="0" smtClean="0">
                <a:solidFill>
                  <a:schemeClr val="accent4">
                    <a:lumMod val="50000"/>
                  </a:schemeClr>
                </a:solidFill>
              </a:rPr>
              <a:t>organizations</a:t>
            </a:r>
          </a:p>
          <a:p>
            <a:endParaRPr lang="en-US" b="1" dirty="0">
              <a:solidFill>
                <a:schemeClr val="accent4">
                  <a:lumMod val="50000"/>
                </a:schemeClr>
              </a:solidFill>
            </a:endParaRPr>
          </a:p>
          <a:p>
            <a:r>
              <a:rPr lang="en-US" b="1" dirty="0" err="1" smtClean="0">
                <a:solidFill>
                  <a:schemeClr val="accent4">
                    <a:lumMod val="50000"/>
                  </a:schemeClr>
                </a:solidFill>
              </a:rPr>
              <a:t>.net</a:t>
            </a:r>
            <a:r>
              <a:rPr lang="en-US" b="1" dirty="0" smtClean="0">
                <a:solidFill>
                  <a:schemeClr val="accent4">
                    <a:lumMod val="50000"/>
                  </a:schemeClr>
                </a:solidFill>
              </a:rPr>
              <a:t>= network (</a:t>
            </a:r>
            <a:r>
              <a:rPr lang="en-US" b="1" dirty="0" err="1" smtClean="0">
                <a:solidFill>
                  <a:schemeClr val="accent4">
                    <a:lumMod val="50000"/>
                  </a:schemeClr>
                </a:solidFill>
              </a:rPr>
              <a:t>comcast.net</a:t>
            </a:r>
            <a:r>
              <a:rPr lang="en-US" b="1" dirty="0" smtClean="0">
                <a:solidFill>
                  <a:schemeClr val="accent4">
                    <a:lumMod val="50000"/>
                  </a:schemeClr>
                </a:solidFill>
              </a:rPr>
              <a:t>)</a:t>
            </a:r>
            <a:endParaRPr lang="en-US" dirty="0">
              <a:solidFill>
                <a:schemeClr val="accent4">
                  <a:lumMod val="50000"/>
                </a:schemeClr>
              </a:solidFill>
            </a:endParaRPr>
          </a:p>
          <a:p>
            <a:endParaRPr lang="en-US" dirty="0">
              <a:solidFill>
                <a:schemeClr val="bg1"/>
              </a:solidFill>
            </a:endParaRPr>
          </a:p>
        </p:txBody>
      </p:sp>
      <p:pic>
        <p:nvPicPr>
          <p:cNvPr id="10" name="Picture 9" descr="magnifying-glass-clipart-magnifying-glas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968542">
            <a:off x="7146690" y="100261"/>
            <a:ext cx="1358951" cy="1019213"/>
          </a:xfrm>
          <a:prstGeom prst="rect">
            <a:avLst/>
          </a:prstGeom>
        </p:spPr>
      </p:pic>
      <p:sp>
        <p:nvSpPr>
          <p:cNvPr id="7" name="TextBox 6"/>
          <p:cNvSpPr txBox="1"/>
          <p:nvPr/>
        </p:nvSpPr>
        <p:spPr>
          <a:xfrm>
            <a:off x="3229281" y="1363969"/>
            <a:ext cx="2148351" cy="3139321"/>
          </a:xfrm>
          <a:prstGeom prst="rect">
            <a:avLst/>
          </a:prstGeom>
          <a:solidFill>
            <a:schemeClr val="bg2"/>
          </a:solidFill>
        </p:spPr>
        <p:txBody>
          <a:bodyPr wrap="square" rtlCol="0">
            <a:spAutoFit/>
          </a:bodyPr>
          <a:lstStyle/>
          <a:p>
            <a:r>
              <a:rPr lang="en-US" dirty="0" smtClean="0"/>
              <a:t>Check list to determine whether a site is trustworthy research source. Can you find? </a:t>
            </a:r>
          </a:p>
          <a:p>
            <a:endParaRPr lang="en-US" dirty="0" smtClean="0"/>
          </a:p>
          <a:p>
            <a:pPr marL="285750" indent="-285750">
              <a:buFont typeface="Arial"/>
              <a:buChar char="•"/>
            </a:pPr>
            <a:r>
              <a:rPr lang="en-US" dirty="0" smtClean="0"/>
              <a:t>Publisher</a:t>
            </a:r>
          </a:p>
          <a:p>
            <a:pPr marL="285750" indent="-285750">
              <a:buFont typeface="Arial"/>
              <a:buChar char="•"/>
            </a:pPr>
            <a:r>
              <a:rPr lang="en-US" dirty="0" smtClean="0"/>
              <a:t> Author</a:t>
            </a:r>
          </a:p>
          <a:p>
            <a:pPr marL="285750" indent="-285750">
              <a:buFont typeface="Arial"/>
              <a:buChar char="•"/>
            </a:pPr>
            <a:r>
              <a:rPr lang="en-US" dirty="0" smtClean="0"/>
              <a:t> Biased</a:t>
            </a:r>
          </a:p>
          <a:p>
            <a:pPr marL="285750" indent="-285750">
              <a:buFont typeface="Arial"/>
              <a:buChar char="•"/>
            </a:pPr>
            <a:r>
              <a:rPr lang="en-US" dirty="0" smtClean="0"/>
              <a:t> </a:t>
            </a:r>
            <a:r>
              <a:rPr lang="en-US" dirty="0"/>
              <a:t>In-</a:t>
            </a:r>
            <a:r>
              <a:rPr lang="en-US" dirty="0" smtClean="0"/>
              <a:t>depth</a:t>
            </a:r>
          </a:p>
          <a:p>
            <a:pPr marL="285750" indent="-285750">
              <a:buFont typeface="Arial"/>
              <a:buChar char="•"/>
            </a:pPr>
            <a:r>
              <a:rPr lang="en-US" dirty="0" smtClean="0"/>
              <a:t>Up</a:t>
            </a:r>
            <a:r>
              <a:rPr lang="en-US" dirty="0"/>
              <a:t>-to-</a:t>
            </a:r>
            <a:r>
              <a:rPr lang="en-US" dirty="0" smtClean="0"/>
              <a:t>date</a:t>
            </a:r>
            <a:endParaRPr lang="en-US" dirty="0"/>
          </a:p>
        </p:txBody>
      </p:sp>
      <p:pic>
        <p:nvPicPr>
          <p:cNvPr id="13" name="Picture 12" descr="Screen Shot 2017-08-16 at 12.07.40 P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982" y="1184494"/>
            <a:ext cx="2050840" cy="1540110"/>
          </a:xfrm>
          <a:prstGeom prst="rect">
            <a:avLst/>
          </a:prstGeom>
        </p:spPr>
      </p:pic>
      <p:sp>
        <p:nvSpPr>
          <p:cNvPr id="14" name="TextBox 13"/>
          <p:cNvSpPr txBox="1"/>
          <p:nvPr/>
        </p:nvSpPr>
        <p:spPr>
          <a:xfrm>
            <a:off x="152495" y="3069358"/>
            <a:ext cx="3076786" cy="3416320"/>
          </a:xfrm>
          <a:prstGeom prst="rect">
            <a:avLst/>
          </a:prstGeom>
          <a:noFill/>
        </p:spPr>
        <p:txBody>
          <a:bodyPr wrap="square" rtlCol="0">
            <a:spAutoFit/>
          </a:bodyPr>
          <a:lstStyle/>
          <a:p>
            <a:r>
              <a:rPr lang="en-US" dirty="0" smtClean="0"/>
              <a:t>We have been using Brainpop for over 5 years.</a:t>
            </a:r>
          </a:p>
          <a:p>
            <a:r>
              <a:rPr lang="en-US" dirty="0" smtClean="0"/>
              <a:t>It is what we use to teach safe practices in using the internet.  I find it very useful for introductions to new concepts, especially abstract topic like the internet</a:t>
            </a:r>
            <a:r>
              <a:rPr lang="en-US" b="1" u="sng" dirty="0" smtClean="0"/>
              <a:t>. Click on Tim and Moby </a:t>
            </a:r>
            <a:r>
              <a:rPr lang="en-US" dirty="0" smtClean="0"/>
              <a:t>above to learn about how to judge web sites for authenticity and trustworthiness. </a:t>
            </a:r>
            <a:endParaRPr lang="en-US" dirty="0"/>
          </a:p>
        </p:txBody>
      </p:sp>
    </p:spTree>
    <p:extLst>
      <p:ext uri="{BB962C8B-B14F-4D97-AF65-F5344CB8AC3E}">
        <p14:creationId xmlns:p14="http://schemas.microsoft.com/office/powerpoint/2010/main" val="1799195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2" name="Picture 1" descr="Screen Shot 2017-08-14 at 11.14.29 A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720" y="1405037"/>
            <a:ext cx="4773257" cy="594439"/>
          </a:xfrm>
          <a:prstGeom prst="rect">
            <a:avLst/>
          </a:prstGeom>
          <a:solidFill>
            <a:srgbClr val="FFFFFF">
              <a:shade val="85000"/>
            </a:srgbClr>
          </a:solidFill>
          <a:ln w="12700" cap="sq" cmpd="sng">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Screen Shot 2017-07-11 at 9.36.18 A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4976" y="2185568"/>
            <a:ext cx="3165246" cy="938440"/>
          </a:xfrm>
          <a:prstGeom prst="rect">
            <a:avLst/>
          </a:prstGeom>
          <a:ln>
            <a:solidFill>
              <a:schemeClr val="accent4">
                <a:lumMod val="50000"/>
              </a:schemeClr>
            </a:solidFill>
          </a:ln>
        </p:spPr>
      </p:pic>
      <p:sp>
        <p:nvSpPr>
          <p:cNvPr id="4" name="Rectangle 3"/>
          <p:cNvSpPr/>
          <p:nvPr/>
        </p:nvSpPr>
        <p:spPr>
          <a:xfrm>
            <a:off x="1841927" y="130241"/>
            <a:ext cx="50548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 I </a:t>
            </a:r>
            <a:r>
              <a:rPr lang="en-US" sz="5400" b="1" cap="none" spc="0" dirty="0" smtClean="0">
                <a:ln w="12700">
                  <a:solidFill>
                    <a:schemeClr val="tx2">
                      <a:satMod val="155000"/>
                    </a:schemeClr>
                  </a:solidFill>
                  <a:prstDash val="solid"/>
                </a:ln>
                <a:solidFill>
                  <a:schemeClr val="tx2">
                    <a:lumMod val="50000"/>
                    <a:lumOff val="50000"/>
                  </a:schemeClr>
                </a:solidFill>
                <a:effectLst>
                  <a:outerShdw blurRad="41275" dist="20320" dir="1800000" algn="tl" rotWithShape="0">
                    <a:srgbClr val="000000">
                      <a:alpha val="40000"/>
                    </a:srgbClr>
                  </a:outerShdw>
                </a:effectLst>
              </a:rPr>
              <a:t>G</a:t>
            </a:r>
            <a:r>
              <a:rPr lang="en-US" sz="54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o</a:t>
            </a:r>
            <a:r>
              <a:rPr lang="en-US" sz="5400" b="1" cap="none" spc="0"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o</a:t>
            </a:r>
            <a:r>
              <a:rPr lang="en-US" sz="5400" b="1" cap="none" spc="0" dirty="0" smtClean="0">
                <a:ln w="12700">
                  <a:solidFill>
                    <a:schemeClr val="tx2">
                      <a:satMod val="155000"/>
                    </a:schemeClr>
                  </a:solidFill>
                  <a:prstDash val="solid"/>
                </a:ln>
                <a:solidFill>
                  <a:schemeClr val="tx2">
                    <a:lumMod val="75000"/>
                    <a:lumOff val="25000"/>
                  </a:schemeClr>
                </a:solidFill>
                <a:effectLst>
                  <a:outerShdw blurRad="41275" dist="20320" dir="1800000" algn="tl" rotWithShape="0">
                    <a:srgbClr val="000000">
                      <a:alpha val="40000"/>
                    </a:srgbClr>
                  </a:outerShdw>
                </a:effectLst>
              </a:rPr>
              <a:t>g</a:t>
            </a:r>
            <a:r>
              <a:rPr lang="en-US" sz="5400" b="1" cap="none" spc="0"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l</a:t>
            </a:r>
            <a:r>
              <a:rPr lang="en-US" sz="5400" b="1" cap="none" spc="0"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e</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162141" y="1277455"/>
            <a:ext cx="2945536" cy="4801315"/>
          </a:xfrm>
          <a:prstGeom prst="rect">
            <a:avLst/>
          </a:prstGeom>
          <a:noFill/>
        </p:spPr>
        <p:txBody>
          <a:bodyPr wrap="square" rtlCol="0">
            <a:spAutoFit/>
          </a:bodyPr>
          <a:lstStyle/>
          <a:p>
            <a:r>
              <a:rPr lang="en-US" dirty="0" smtClean="0">
                <a:solidFill>
                  <a:schemeClr val="bg1"/>
                </a:solidFill>
              </a:rPr>
              <a:t>The answer is YES, but you must use a </a:t>
            </a:r>
            <a:r>
              <a:rPr lang="en-US" dirty="0" smtClean="0">
                <a:solidFill>
                  <a:schemeClr val="bg1"/>
                </a:solidFill>
                <a:hlinkClick r:id="rId6"/>
              </a:rPr>
              <a:t>CIPA Compliant </a:t>
            </a:r>
            <a:r>
              <a:rPr lang="en-US" dirty="0" smtClean="0">
                <a:solidFill>
                  <a:schemeClr val="bg1"/>
                </a:solidFill>
              </a:rPr>
              <a:t>Search Engine, one that will filter out adult or inappropriate material.  There are many new search engines, but here are two that you can use. Click them and do a search to see how they work. You will find many listings, but which ones are educational sources not promotions or advertisements?  I looked up saffron and found a dictionary definition. </a:t>
            </a:r>
            <a:endParaRPr lang="en-US" dirty="0">
              <a:solidFill>
                <a:schemeClr val="bg1"/>
              </a:solidFill>
            </a:endParaRPr>
          </a:p>
        </p:txBody>
      </p:sp>
      <p:pic>
        <p:nvPicPr>
          <p:cNvPr id="6" name="Picture 5" descr="Screen Shot 2017-08-14 at 11.17.50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9048" y="3458553"/>
            <a:ext cx="4264988" cy="2899578"/>
          </a:xfrm>
          <a:prstGeom prst="rect">
            <a:avLst/>
          </a:prstGeom>
          <a:ln>
            <a:solidFill>
              <a:schemeClr val="tx2">
                <a:lumMod val="75000"/>
                <a:lumOff val="25000"/>
              </a:schemeClr>
            </a:solidFill>
          </a:ln>
        </p:spPr>
      </p:pic>
      <p:sp>
        <p:nvSpPr>
          <p:cNvPr id="8" name="Right Arrow 7"/>
          <p:cNvSpPr/>
          <p:nvPr/>
        </p:nvSpPr>
        <p:spPr>
          <a:xfrm rot="20559126">
            <a:off x="2796255" y="2712194"/>
            <a:ext cx="2513666" cy="5101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20559126">
            <a:off x="2978937" y="1930479"/>
            <a:ext cx="1249133" cy="5101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agnifying-glass-clipart-magnifying-glass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968542">
            <a:off x="425327" y="141331"/>
            <a:ext cx="1358951" cy="1019213"/>
          </a:xfrm>
          <a:prstGeom prst="rect">
            <a:avLst/>
          </a:prstGeom>
        </p:spPr>
      </p:pic>
      <p:pic>
        <p:nvPicPr>
          <p:cNvPr id="11" name="Picture 10" descr="magnifying-glass-clipart-magnifying-glass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71773">
            <a:off x="7396656" y="120795"/>
            <a:ext cx="1358951" cy="1019213"/>
          </a:xfrm>
          <a:prstGeom prst="rect">
            <a:avLst/>
          </a:prstGeom>
        </p:spPr>
      </p:pic>
      <p:sp>
        <p:nvSpPr>
          <p:cNvPr id="12" name="Rectangle 11"/>
          <p:cNvSpPr/>
          <p:nvPr/>
        </p:nvSpPr>
        <p:spPr>
          <a:xfrm>
            <a:off x="6186904" y="1179301"/>
            <a:ext cx="910413" cy="369332"/>
          </a:xfrm>
          <a:prstGeom prst="rect">
            <a:avLst/>
          </a:prstGeom>
        </p:spPr>
        <p:txBody>
          <a:bodyPr wrap="none">
            <a:spAutoFit/>
          </a:bodyPr>
          <a:lstStyle/>
          <a:p>
            <a:r>
              <a:rPr lang="en-US" b="1" dirty="0">
                <a:ln w="12700">
                  <a:solidFill>
                    <a:schemeClr val="tx2">
                      <a:satMod val="155000"/>
                    </a:schemeClr>
                  </a:solidFill>
                  <a:prstDash val="solid"/>
                </a:ln>
                <a:solidFill>
                  <a:schemeClr val="tx2">
                    <a:lumMod val="50000"/>
                    <a:lumOff val="50000"/>
                  </a:schemeClr>
                </a:solidFill>
                <a:effectLst>
                  <a:outerShdw blurRad="41275" dist="20320" dir="1800000" algn="tl" rotWithShape="0">
                    <a:srgbClr val="000000">
                      <a:alpha val="40000"/>
                    </a:srgbClr>
                  </a:outerShdw>
                </a:effectLst>
              </a:rPr>
              <a:t>G</a:t>
            </a:r>
            <a:r>
              <a:rPr lang="en-US"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o</a:t>
            </a:r>
            <a:r>
              <a:rPr lang="en-US"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o</a:t>
            </a:r>
            <a:r>
              <a:rPr lang="en-US" b="1" dirty="0">
                <a:ln w="12700">
                  <a:solidFill>
                    <a:schemeClr val="tx2">
                      <a:satMod val="155000"/>
                    </a:schemeClr>
                  </a:solidFill>
                  <a:prstDash val="solid"/>
                </a:ln>
                <a:solidFill>
                  <a:schemeClr val="tx2">
                    <a:lumMod val="75000"/>
                    <a:lumOff val="25000"/>
                  </a:schemeClr>
                </a:solidFill>
                <a:effectLst>
                  <a:outerShdw blurRad="41275" dist="20320" dir="1800000" algn="tl" rotWithShape="0">
                    <a:srgbClr val="000000">
                      <a:alpha val="40000"/>
                    </a:srgbClr>
                  </a:outerShdw>
                </a:effectLst>
              </a:rPr>
              <a:t>g</a:t>
            </a:r>
            <a:r>
              <a:rPr lang="en-US"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l</a:t>
            </a:r>
            <a:r>
              <a:rPr lang="en-US" b="1"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e</a:t>
            </a:r>
            <a:endParaRPr lang="en-US" dirty="0"/>
          </a:p>
        </p:txBody>
      </p:sp>
    </p:spTree>
    <p:extLst>
      <p:ext uri="{BB962C8B-B14F-4D97-AF65-F5344CB8AC3E}">
        <p14:creationId xmlns:p14="http://schemas.microsoft.com/office/powerpoint/2010/main" val="38507595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8" name="Rectangle 7"/>
          <p:cNvSpPr/>
          <p:nvPr/>
        </p:nvSpPr>
        <p:spPr>
          <a:xfrm>
            <a:off x="5418166" y="-1"/>
            <a:ext cx="3725834" cy="6687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1"/>
            <a:ext cx="5418166" cy="830997"/>
          </a:xfrm>
          <a:prstGeom prst="rect">
            <a:avLst/>
          </a:prstGeom>
          <a:noFill/>
        </p:spPr>
        <p:txBody>
          <a:bodyPr wrap="square" lIns="91440" tIns="45720" rIns="91440" bIns="45720">
            <a:spAutoFit/>
          </a:bodyPr>
          <a:lstStyle/>
          <a:p>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Encyclopedias,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Atlases</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Dictionaries</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descr="world book atl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0" y="1186519"/>
            <a:ext cx="1888810" cy="1416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creen Shot 2017-08-14 at 12.05.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10" y="3435399"/>
            <a:ext cx="1780717" cy="1195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229420" y="718445"/>
            <a:ext cx="2891490" cy="5509201"/>
          </a:xfrm>
          <a:prstGeom prst="rect">
            <a:avLst/>
          </a:prstGeom>
          <a:noFill/>
        </p:spPr>
        <p:txBody>
          <a:bodyPr wrap="square" rtlCol="0">
            <a:spAutoFit/>
          </a:bodyPr>
          <a:lstStyle/>
          <a:p>
            <a:r>
              <a:rPr lang="en-US" sz="1600" dirty="0" smtClean="0">
                <a:solidFill>
                  <a:schemeClr val="bg1"/>
                </a:solidFill>
              </a:rPr>
              <a:t>We have World Book 2002 and 2006. Many schools are turning to online encyclopedias. They are fine to use, but do to their date, you may want to find more up to date information. Also, our encyclopedia may be difficult for some to read as they are at a high reading level.  We also have specialized encyclopedias on Animals and People and Cultures. </a:t>
            </a:r>
          </a:p>
          <a:p>
            <a:endParaRPr lang="en-US" sz="1600" dirty="0">
              <a:solidFill>
                <a:schemeClr val="bg1"/>
              </a:solidFill>
            </a:endParaRPr>
          </a:p>
          <a:p>
            <a:r>
              <a:rPr lang="en-US" sz="1600" dirty="0" smtClean="0">
                <a:solidFill>
                  <a:schemeClr val="bg1"/>
                </a:solidFill>
              </a:rPr>
              <a:t>We have Atlases for Maps, both US and World Atlases.</a:t>
            </a:r>
          </a:p>
          <a:p>
            <a:endParaRPr lang="en-US" sz="1600" dirty="0">
              <a:solidFill>
                <a:schemeClr val="bg1"/>
              </a:solidFill>
            </a:endParaRPr>
          </a:p>
          <a:p>
            <a:r>
              <a:rPr lang="en-US" sz="1600" dirty="0" smtClean="0">
                <a:solidFill>
                  <a:schemeClr val="bg1"/>
                </a:solidFill>
              </a:rPr>
              <a:t>In addition we have dictionaries. Some are English, but many represent languages that are spoken by some of our students. </a:t>
            </a:r>
            <a:endParaRPr lang="en-US" sz="1600" dirty="0">
              <a:solidFill>
                <a:schemeClr val="bg1"/>
              </a:solidFill>
            </a:endParaRPr>
          </a:p>
        </p:txBody>
      </p:sp>
      <p:sp>
        <p:nvSpPr>
          <p:cNvPr id="3" name="TextBox 2"/>
          <p:cNvSpPr txBox="1"/>
          <p:nvPr/>
        </p:nvSpPr>
        <p:spPr>
          <a:xfrm>
            <a:off x="5837027" y="342135"/>
            <a:ext cx="2905002" cy="1754327"/>
          </a:xfrm>
          <a:prstGeom prst="rect">
            <a:avLst/>
          </a:prstGeom>
          <a:noFill/>
        </p:spPr>
        <p:txBody>
          <a:bodyPr wrap="square" rtlCol="0">
            <a:spAutoFit/>
          </a:bodyPr>
          <a:lstStyle/>
          <a:p>
            <a:r>
              <a:rPr lang="en-US" dirty="0" smtClean="0">
                <a:solidFill>
                  <a:srgbClr val="FFFFFF"/>
                </a:solidFill>
              </a:rPr>
              <a:t>I looked up saffron in each set and it has a little more than a definition. I still have questions. Why is it so expensive to buy?  I need more sources.</a:t>
            </a:r>
            <a:endParaRPr lang="en-US" dirty="0">
              <a:solidFill>
                <a:srgbClr val="FFFFFF"/>
              </a:solidFill>
            </a:endParaRPr>
          </a:p>
        </p:txBody>
      </p:sp>
      <p:pic>
        <p:nvPicPr>
          <p:cNvPr id="4" name="Picture 3" descr="magnifying-glass-clipart-magnifying-glass2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532" y="4224208"/>
            <a:ext cx="1893693" cy="1420270"/>
          </a:xfrm>
          <a:prstGeom prst="rect">
            <a:avLst/>
          </a:prstGeom>
        </p:spPr>
      </p:pic>
      <p:pic>
        <p:nvPicPr>
          <p:cNvPr id="9" name="Picture 8" descr="saffr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3951" y="2280827"/>
            <a:ext cx="3540049" cy="1541092"/>
          </a:xfrm>
          <a:prstGeom prst="rect">
            <a:avLst/>
          </a:prstGeom>
          <a:ln>
            <a:noFill/>
          </a:ln>
        </p:spPr>
      </p:pic>
    </p:spTree>
    <p:extLst>
      <p:ext uri="{BB962C8B-B14F-4D97-AF65-F5344CB8AC3E}">
        <p14:creationId xmlns:p14="http://schemas.microsoft.com/office/powerpoint/2010/main" val="837486093"/>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8" name="Rectangle 7"/>
          <p:cNvSpPr/>
          <p:nvPr/>
        </p:nvSpPr>
        <p:spPr>
          <a:xfrm>
            <a:off x="5218240" y="-1"/>
            <a:ext cx="3925760" cy="6687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94581" y="108079"/>
            <a:ext cx="5229003" cy="830997"/>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Online Resources</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descr="magnifying-glass-clipart-magnifying-glass2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779" y="5345900"/>
            <a:ext cx="1449602" cy="1087202"/>
          </a:xfrm>
          <a:prstGeom prst="rect">
            <a:avLst/>
          </a:prstGeom>
        </p:spPr>
      </p:pic>
      <p:pic>
        <p:nvPicPr>
          <p:cNvPr id="10" name="Picture 9" descr="Screen Shot 2017-08-16 at 11.05.13 A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81" y="1030426"/>
            <a:ext cx="5003800" cy="596900"/>
          </a:xfrm>
          <a:prstGeom prst="rect">
            <a:avLst/>
          </a:prstGeom>
        </p:spPr>
      </p:pic>
      <p:sp>
        <p:nvSpPr>
          <p:cNvPr id="11" name="TextBox 10"/>
          <p:cNvSpPr txBox="1"/>
          <p:nvPr/>
        </p:nvSpPr>
        <p:spPr>
          <a:xfrm>
            <a:off x="153123" y="3155678"/>
            <a:ext cx="4945257" cy="1815882"/>
          </a:xfrm>
          <a:prstGeom prst="rect">
            <a:avLst/>
          </a:prstGeom>
          <a:noFill/>
        </p:spPr>
        <p:txBody>
          <a:bodyPr wrap="square" rtlCol="0">
            <a:spAutoFit/>
          </a:bodyPr>
          <a:lstStyle/>
          <a:p>
            <a:r>
              <a:rPr lang="en-US" sz="1600" dirty="0" smtClean="0"/>
              <a:t>This is a leveled </a:t>
            </a:r>
            <a:r>
              <a:rPr lang="en-US" sz="1600" u="sng" dirty="0" smtClean="0"/>
              <a:t>vetted</a:t>
            </a:r>
            <a:r>
              <a:rPr lang="en-US" sz="1600" dirty="0" smtClean="0"/>
              <a:t> resource. It is made for elementary and above. Level 1 is for lower elementary. Level 2/3 Upper Elementary to adult.  I did a search for “saffron” look what I found! Click on the picture of saffron, see how much more information I have found. Look at the middle video and find out why it is so expensive.</a:t>
            </a:r>
            <a:endParaRPr lang="en-US" sz="1600" dirty="0"/>
          </a:p>
        </p:txBody>
      </p:sp>
      <p:sp>
        <p:nvSpPr>
          <p:cNvPr id="3" name="TextBox 2"/>
          <p:cNvSpPr txBox="1"/>
          <p:nvPr/>
        </p:nvSpPr>
        <p:spPr>
          <a:xfrm>
            <a:off x="815193" y="1825638"/>
            <a:ext cx="2242933" cy="369332"/>
          </a:xfrm>
          <a:prstGeom prst="rect">
            <a:avLst/>
          </a:prstGeom>
          <a:noFill/>
        </p:spPr>
        <p:txBody>
          <a:bodyPr wrap="square" rtlCol="0">
            <a:spAutoFit/>
          </a:bodyPr>
          <a:lstStyle/>
          <a:p>
            <a:r>
              <a:rPr lang="en-US" dirty="0" smtClean="0"/>
              <a:t>Click to launch</a:t>
            </a:r>
            <a:endParaRPr lang="en-US" dirty="0"/>
          </a:p>
        </p:txBody>
      </p:sp>
      <p:pic>
        <p:nvPicPr>
          <p:cNvPr id="5" name="Picture 4" descr="saffron.jpe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9673" y="5156226"/>
            <a:ext cx="2445606" cy="1222803"/>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Up Arrow 5"/>
          <p:cNvSpPr/>
          <p:nvPr/>
        </p:nvSpPr>
        <p:spPr>
          <a:xfrm>
            <a:off x="331413" y="1479234"/>
            <a:ext cx="608024" cy="80446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p:cNvSpPr/>
          <p:nvPr/>
        </p:nvSpPr>
        <p:spPr>
          <a:xfrm>
            <a:off x="1620372" y="2469640"/>
            <a:ext cx="1558334" cy="403397"/>
          </a:xfrm>
          <a:prstGeom prst="wedgeEllipseCallout">
            <a:avLst>
              <a:gd name="adj1" fmla="val -24492"/>
              <a:gd name="adj2" fmla="val 152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trusted</a:t>
            </a:r>
            <a:endParaRPr lang="en-US" dirty="0"/>
          </a:p>
        </p:txBody>
      </p:sp>
      <p:pic>
        <p:nvPicPr>
          <p:cNvPr id="9" name="Picture 8" descr="Screen Shot 2017-08-16 at 11.34.43 AM.pn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5642" y="108079"/>
            <a:ext cx="1968500" cy="93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5397388" y="2087451"/>
            <a:ext cx="3404933" cy="2031325"/>
          </a:xfrm>
          <a:prstGeom prst="rect">
            <a:avLst/>
          </a:prstGeom>
          <a:noFill/>
        </p:spPr>
        <p:txBody>
          <a:bodyPr wrap="square" rtlCol="0">
            <a:spAutoFit/>
          </a:bodyPr>
          <a:lstStyle/>
          <a:p>
            <a:r>
              <a:rPr lang="en-US" dirty="0" smtClean="0">
                <a:solidFill>
                  <a:schemeClr val="bg2"/>
                </a:solidFill>
              </a:rPr>
              <a:t>This is new to our collection. Right now we have Animals and Biographies. This site will automatically read the information to you. It is for younger kids or for our ELL students just learning English</a:t>
            </a:r>
            <a:r>
              <a:rPr lang="en-US" dirty="0" smtClean="0"/>
              <a:t>. </a:t>
            </a:r>
            <a:endParaRPr lang="en-US" dirty="0"/>
          </a:p>
        </p:txBody>
      </p:sp>
      <p:sp>
        <p:nvSpPr>
          <p:cNvPr id="15" name="TextBox 14"/>
          <p:cNvSpPr txBox="1"/>
          <p:nvPr/>
        </p:nvSpPr>
        <p:spPr>
          <a:xfrm>
            <a:off x="7070442" y="1479234"/>
            <a:ext cx="693438" cy="369332"/>
          </a:xfrm>
          <a:prstGeom prst="rect">
            <a:avLst/>
          </a:prstGeom>
          <a:noFill/>
        </p:spPr>
        <p:txBody>
          <a:bodyPr wrap="square" rtlCol="0">
            <a:spAutoFit/>
          </a:bodyPr>
          <a:lstStyle/>
          <a:p>
            <a:r>
              <a:rPr lang="en-US" dirty="0" smtClean="0"/>
              <a:t>Click</a:t>
            </a:r>
            <a:endParaRPr lang="en-US" dirty="0"/>
          </a:p>
        </p:txBody>
      </p:sp>
      <p:sp>
        <p:nvSpPr>
          <p:cNvPr id="17" name="Up Arrow 16"/>
          <p:cNvSpPr/>
          <p:nvPr/>
        </p:nvSpPr>
        <p:spPr>
          <a:xfrm>
            <a:off x="7877798" y="1028839"/>
            <a:ext cx="476196" cy="1058612"/>
          </a:xfrm>
          <a:prstGeom prst="upArrow">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435706" y="2692119"/>
            <a:ext cx="184666" cy="369332"/>
          </a:xfrm>
          <a:prstGeom prst="rect">
            <a:avLst/>
          </a:prstGeom>
          <a:noFill/>
        </p:spPr>
        <p:txBody>
          <a:bodyPr wrap="none" rtlCol="0">
            <a:spAutoFit/>
          </a:bodyPr>
          <a:lstStyle/>
          <a:p>
            <a:endParaRPr lang="en-US" dirty="0"/>
          </a:p>
        </p:txBody>
      </p:sp>
      <p:pic>
        <p:nvPicPr>
          <p:cNvPr id="14" name="Picture 13" descr="Screen Shot 2017-08-17 at 10.17.23 AM.png">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4020" y="4390224"/>
            <a:ext cx="1523712" cy="1503081"/>
          </a:xfrm>
          <a:prstGeom prst="rect">
            <a:avLst/>
          </a:prstGeom>
        </p:spPr>
      </p:pic>
      <p:sp>
        <p:nvSpPr>
          <p:cNvPr id="16" name="Left Arrow 15"/>
          <p:cNvSpPr/>
          <p:nvPr/>
        </p:nvSpPr>
        <p:spPr>
          <a:xfrm>
            <a:off x="7139165" y="4697280"/>
            <a:ext cx="1820195" cy="581336"/>
          </a:xfrm>
          <a:prstGeom prst="left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417161" y="4786894"/>
            <a:ext cx="1141858" cy="369332"/>
          </a:xfrm>
          <a:prstGeom prst="rect">
            <a:avLst/>
          </a:prstGeom>
          <a:noFill/>
        </p:spPr>
        <p:txBody>
          <a:bodyPr wrap="square" rtlCol="0">
            <a:spAutoFit/>
          </a:bodyPr>
          <a:lstStyle/>
          <a:p>
            <a:r>
              <a:rPr lang="en-US" dirty="0" smtClean="0"/>
              <a:t>Click</a:t>
            </a:r>
            <a:endParaRPr lang="en-US" dirty="0"/>
          </a:p>
        </p:txBody>
      </p:sp>
      <p:sp>
        <p:nvSpPr>
          <p:cNvPr id="20" name="TextBox 19"/>
          <p:cNvSpPr txBox="1"/>
          <p:nvPr/>
        </p:nvSpPr>
        <p:spPr>
          <a:xfrm>
            <a:off x="7139165" y="5345900"/>
            <a:ext cx="1753296" cy="1200329"/>
          </a:xfrm>
          <a:prstGeom prst="rect">
            <a:avLst/>
          </a:prstGeom>
          <a:noFill/>
        </p:spPr>
        <p:txBody>
          <a:bodyPr wrap="square" rtlCol="0">
            <a:spAutoFit/>
          </a:bodyPr>
          <a:lstStyle/>
          <a:p>
            <a:r>
              <a:rPr lang="en-US" b="1" dirty="0" err="1" smtClean="0">
                <a:solidFill>
                  <a:schemeClr val="bg2"/>
                </a:solidFill>
              </a:rPr>
              <a:t>Brainpop</a:t>
            </a:r>
            <a:r>
              <a:rPr lang="en-US" b="1" dirty="0" smtClean="0">
                <a:solidFill>
                  <a:schemeClr val="bg2"/>
                </a:solidFill>
              </a:rPr>
              <a:t> is Awesome for Introduction and Facts</a:t>
            </a:r>
            <a:endParaRPr lang="en-US" b="1" dirty="0">
              <a:solidFill>
                <a:schemeClr val="bg2"/>
              </a:solidFill>
            </a:endParaRPr>
          </a:p>
        </p:txBody>
      </p:sp>
    </p:spTree>
    <p:extLst>
      <p:ext uri="{BB962C8B-B14F-4D97-AF65-F5344CB8AC3E}">
        <p14:creationId xmlns:p14="http://schemas.microsoft.com/office/powerpoint/2010/main" val="42776608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8" name="Rectangle 7"/>
          <p:cNvSpPr/>
          <p:nvPr/>
        </p:nvSpPr>
        <p:spPr>
          <a:xfrm>
            <a:off x="4839328" y="0"/>
            <a:ext cx="4304672" cy="673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41832" y="108079"/>
            <a:ext cx="4687000" cy="1077218"/>
          </a:xfrm>
          <a:prstGeom prst="rect">
            <a:avLst/>
          </a:prstGeom>
          <a:noFill/>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What’s Important Taking Notes</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descr="magnifying-glass-clipart-magnifying-glass2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8677" y="5993866"/>
            <a:ext cx="1152177" cy="864133"/>
          </a:xfrm>
          <a:prstGeom prst="rect">
            <a:avLst/>
          </a:prstGeom>
        </p:spPr>
      </p:pic>
      <p:sp>
        <p:nvSpPr>
          <p:cNvPr id="13" name="TextBox 12"/>
          <p:cNvSpPr txBox="1"/>
          <p:nvPr/>
        </p:nvSpPr>
        <p:spPr>
          <a:xfrm>
            <a:off x="179464" y="1483356"/>
            <a:ext cx="4265704" cy="4524316"/>
          </a:xfrm>
          <a:prstGeom prst="rect">
            <a:avLst/>
          </a:prstGeom>
          <a:noFill/>
        </p:spPr>
        <p:txBody>
          <a:bodyPr wrap="square" rtlCol="0">
            <a:spAutoFit/>
          </a:bodyPr>
          <a:lstStyle/>
          <a:p>
            <a:pPr marL="285750" indent="-285750">
              <a:buFont typeface="Wingdings" charset="2"/>
              <a:buChar char="ü"/>
            </a:pPr>
            <a:r>
              <a:rPr lang="en-US" dirty="0" smtClean="0"/>
              <a:t>Note the title and scan the page</a:t>
            </a:r>
          </a:p>
          <a:p>
            <a:pPr marL="285750" indent="-285750">
              <a:buFont typeface="Wingdings" charset="2"/>
              <a:buChar char="ü"/>
            </a:pPr>
            <a:r>
              <a:rPr lang="en-US" dirty="0" smtClean="0"/>
              <a:t>Read the paragraph, </a:t>
            </a:r>
          </a:p>
          <a:p>
            <a:pPr marL="285750" indent="-285750">
              <a:buFont typeface="Wingdings" charset="2"/>
              <a:buChar char="ü"/>
            </a:pPr>
            <a:r>
              <a:rPr lang="en-US" dirty="0" smtClean="0"/>
              <a:t>Note Keywords ( Nouns/Verbs)</a:t>
            </a:r>
          </a:p>
          <a:p>
            <a:pPr marL="285750" indent="-285750">
              <a:buFont typeface="Wingdings" charset="2"/>
              <a:buChar char="ü"/>
            </a:pPr>
            <a:r>
              <a:rPr lang="en-US" dirty="0" smtClean="0"/>
              <a:t>Note the explicit topic sentence</a:t>
            </a:r>
          </a:p>
          <a:p>
            <a:endParaRPr lang="en-US" dirty="0" smtClean="0"/>
          </a:p>
          <a:p>
            <a:pPr marL="285750" indent="-285750">
              <a:buFont typeface="Wingdings" charset="2"/>
              <a:buChar char="ü"/>
            </a:pPr>
            <a:r>
              <a:rPr lang="en-US" dirty="0" smtClean="0"/>
              <a:t>Read captions, illustrations, underlined words, Italicized  and bold words.</a:t>
            </a:r>
          </a:p>
          <a:p>
            <a:pPr marL="285750" indent="-285750">
              <a:buFont typeface="Wingdings" charset="2"/>
              <a:buChar char="ü"/>
            </a:pPr>
            <a:r>
              <a:rPr lang="en-US" dirty="0" smtClean="0"/>
              <a:t>Repeat for each paragraph</a:t>
            </a:r>
          </a:p>
          <a:p>
            <a:pPr marL="285750" indent="-285750">
              <a:buFont typeface="Wingdings" charset="2"/>
              <a:buChar char="ü"/>
            </a:pPr>
            <a:r>
              <a:rPr lang="en-US" dirty="0" smtClean="0"/>
              <a:t>Note the explicit main idea</a:t>
            </a:r>
          </a:p>
          <a:p>
            <a:pPr marL="285750" indent="-285750">
              <a:buFont typeface="Wingdings" charset="2"/>
              <a:buChar char="ü"/>
            </a:pPr>
            <a:r>
              <a:rPr lang="en-US" dirty="0" smtClean="0"/>
              <a:t>Note the implicit main idea ( inferred)</a:t>
            </a:r>
          </a:p>
          <a:p>
            <a:pPr marL="285750" indent="-285750">
              <a:buFont typeface="Wingdings" charset="2"/>
              <a:buChar char="ü"/>
            </a:pPr>
            <a:endParaRPr lang="en-US" dirty="0"/>
          </a:p>
          <a:p>
            <a:pPr marL="285750" indent="-285750">
              <a:buFont typeface="Wingdings" charset="2"/>
              <a:buChar char="ü"/>
            </a:pPr>
            <a:endParaRPr lang="en-US" dirty="0" smtClean="0"/>
          </a:p>
          <a:p>
            <a:pPr marL="285750" indent="-285750">
              <a:buFont typeface="Wingdings" charset="2"/>
              <a:buChar char="ü"/>
            </a:pPr>
            <a:r>
              <a:rPr lang="en-US" dirty="0" smtClean="0"/>
              <a:t>Be sure to write down the title of the book/site, publisher ,author  and year. If it is an internet site, write the link.  </a:t>
            </a:r>
            <a:endParaRPr lang="en-US" dirty="0"/>
          </a:p>
        </p:txBody>
      </p:sp>
      <p:pic>
        <p:nvPicPr>
          <p:cNvPr id="14" name="Picture 13" descr="Screen Shot 2017-08-17 at 9.20.5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6655" y="994013"/>
            <a:ext cx="4069296" cy="3102839"/>
          </a:xfrm>
          <a:prstGeom prst="rect">
            <a:avLst/>
          </a:prstGeom>
        </p:spPr>
      </p:pic>
      <p:sp>
        <p:nvSpPr>
          <p:cNvPr id="16" name="TextBox 15"/>
          <p:cNvSpPr txBox="1"/>
          <p:nvPr/>
        </p:nvSpPr>
        <p:spPr>
          <a:xfrm>
            <a:off x="5157925" y="4265973"/>
            <a:ext cx="3401093" cy="2031325"/>
          </a:xfrm>
          <a:prstGeom prst="rect">
            <a:avLst/>
          </a:prstGeom>
          <a:noFill/>
        </p:spPr>
        <p:txBody>
          <a:bodyPr wrap="square" rtlCol="0">
            <a:spAutoFit/>
          </a:bodyPr>
          <a:lstStyle/>
          <a:p>
            <a:r>
              <a:rPr lang="en-US" dirty="0" smtClean="0"/>
              <a:t>Depending on your task and where you are in the research process, I have a series of graphic organizes to keep you focused and on task.  Your teacher may have one that she wants you to use.</a:t>
            </a:r>
            <a:endParaRPr lang="en-US" dirty="0"/>
          </a:p>
        </p:txBody>
      </p:sp>
      <p:sp>
        <p:nvSpPr>
          <p:cNvPr id="18" name="Rectangle 17"/>
          <p:cNvSpPr/>
          <p:nvPr/>
        </p:nvSpPr>
        <p:spPr>
          <a:xfrm>
            <a:off x="5041692" y="247604"/>
            <a:ext cx="3837108"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Graphic Organizers</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8258885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8" name="Rectangle 7"/>
          <p:cNvSpPr/>
          <p:nvPr/>
        </p:nvSpPr>
        <p:spPr>
          <a:xfrm>
            <a:off x="4839328" y="0"/>
            <a:ext cx="4304672" cy="673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agnifying-glass-clipart-magnifying-glass2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8677" y="5993866"/>
            <a:ext cx="1152177" cy="864133"/>
          </a:xfrm>
          <a:prstGeom prst="rect">
            <a:avLst/>
          </a:prstGeom>
        </p:spPr>
      </p:pic>
      <p:sp>
        <p:nvSpPr>
          <p:cNvPr id="16" name="TextBox 15"/>
          <p:cNvSpPr txBox="1"/>
          <p:nvPr/>
        </p:nvSpPr>
        <p:spPr>
          <a:xfrm>
            <a:off x="96635" y="138058"/>
            <a:ext cx="4976204" cy="7848302"/>
          </a:xfrm>
          <a:prstGeom prst="rect">
            <a:avLst/>
          </a:prstGeom>
          <a:noFill/>
        </p:spPr>
        <p:txBody>
          <a:bodyPr wrap="square" rtlCol="0">
            <a:spAutoFit/>
          </a:bodyPr>
          <a:lstStyle/>
          <a:p>
            <a:r>
              <a:rPr lang="en-US" dirty="0" smtClean="0"/>
              <a:t>In the elementary level, it is a learning process:</a:t>
            </a:r>
          </a:p>
          <a:p>
            <a:endParaRPr lang="en-US" dirty="0" smtClean="0"/>
          </a:p>
          <a:p>
            <a:pPr marL="285750" indent="-285750">
              <a:buFont typeface="Arial"/>
              <a:buChar char="•"/>
            </a:pPr>
            <a:r>
              <a:rPr lang="en-US" dirty="0" smtClean="0"/>
              <a:t>Ask questions</a:t>
            </a:r>
          </a:p>
          <a:p>
            <a:pPr marL="285750" indent="-285750">
              <a:buFont typeface="Arial"/>
              <a:buChar char="•"/>
            </a:pPr>
            <a:r>
              <a:rPr lang="en-US" dirty="0" smtClean="0"/>
              <a:t>Find Resources </a:t>
            </a:r>
          </a:p>
          <a:p>
            <a:pPr marL="285750" indent="-285750">
              <a:buFont typeface="Arial"/>
              <a:buChar char="•"/>
            </a:pPr>
            <a:r>
              <a:rPr lang="en-US" dirty="0" smtClean="0"/>
              <a:t>Read and Research</a:t>
            </a:r>
          </a:p>
          <a:p>
            <a:pPr marL="285750" indent="-285750">
              <a:buFont typeface="Arial"/>
              <a:buChar char="•"/>
            </a:pPr>
            <a:r>
              <a:rPr lang="en-US" dirty="0" smtClean="0"/>
              <a:t>Take Notes</a:t>
            </a:r>
          </a:p>
          <a:p>
            <a:pPr marL="285750" indent="-285750">
              <a:buFont typeface="Arial"/>
              <a:buChar char="•"/>
            </a:pPr>
            <a:r>
              <a:rPr lang="en-US" dirty="0" smtClean="0"/>
              <a:t>Organize and write essay</a:t>
            </a:r>
          </a:p>
          <a:p>
            <a:pPr marL="285750" indent="-285750">
              <a:buFont typeface="Arial"/>
              <a:buChar char="•"/>
            </a:pPr>
            <a:r>
              <a:rPr lang="en-US" dirty="0" smtClean="0"/>
              <a:t>Edit/Peer Edit</a:t>
            </a:r>
          </a:p>
          <a:p>
            <a:pPr marL="285750" indent="-285750">
              <a:buFont typeface="Arial"/>
              <a:buChar char="•"/>
            </a:pPr>
            <a:r>
              <a:rPr lang="en-US" dirty="0" smtClean="0"/>
              <a:t>Publish</a:t>
            </a:r>
          </a:p>
          <a:p>
            <a:endParaRPr lang="en-US" dirty="0" smtClean="0"/>
          </a:p>
          <a:p>
            <a:endParaRPr lang="en-US" dirty="0"/>
          </a:p>
          <a:p>
            <a:r>
              <a:rPr lang="en-US" dirty="0" smtClean="0"/>
              <a:t>There are so many sources, but finding the one that works for you takes time and support. </a:t>
            </a:r>
          </a:p>
          <a:p>
            <a:endParaRPr lang="en-US" dirty="0"/>
          </a:p>
          <a:p>
            <a:r>
              <a:rPr lang="en-US" dirty="0" smtClean="0"/>
              <a:t>The adults in school, home, and library are your best resource and willing to support you. </a:t>
            </a:r>
          </a:p>
          <a:p>
            <a:endParaRPr lang="en-US" dirty="0"/>
          </a:p>
          <a:p>
            <a:r>
              <a:rPr lang="en-US" dirty="0" smtClean="0"/>
              <a:t>Research takes time and you must be a discernable user.  Use vetted resources and be sure to use more than one source to cross check facts. Just because it is written, published, or uploaded, does not make it a fact. </a:t>
            </a:r>
          </a:p>
          <a:p>
            <a:endParaRPr lang="en-US" dirty="0"/>
          </a:p>
          <a:p>
            <a:endParaRPr lang="en-US" dirty="0" smtClean="0"/>
          </a:p>
          <a:p>
            <a:endParaRPr lang="en-US" dirty="0"/>
          </a:p>
          <a:p>
            <a:endParaRPr lang="en-US" dirty="0" smtClean="0"/>
          </a:p>
          <a:p>
            <a:endParaRPr lang="en-US" dirty="0"/>
          </a:p>
          <a:p>
            <a:endParaRPr lang="en-US" dirty="0"/>
          </a:p>
        </p:txBody>
      </p:sp>
      <p:pic>
        <p:nvPicPr>
          <p:cNvPr id="3" name="Picture 2" descr="Information-Overload-Infograph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083" y="524617"/>
            <a:ext cx="3518965" cy="2521925"/>
          </a:xfrm>
          <a:prstGeom prst="rect">
            <a:avLst/>
          </a:prstGeom>
        </p:spPr>
      </p:pic>
      <p:sp>
        <p:nvSpPr>
          <p:cNvPr id="5" name="Rectangle 4"/>
          <p:cNvSpPr/>
          <p:nvPr/>
        </p:nvSpPr>
        <p:spPr>
          <a:xfrm>
            <a:off x="5155824" y="3548074"/>
            <a:ext cx="3560224" cy="175432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Enjoy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Learning</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665934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8" name="Rectangle 7"/>
          <p:cNvSpPr/>
          <p:nvPr/>
        </p:nvSpPr>
        <p:spPr>
          <a:xfrm>
            <a:off x="4839328" y="0"/>
            <a:ext cx="4304672" cy="673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agnifying-glass-clipart-magnifying-glass2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8677" y="5993866"/>
            <a:ext cx="1152177" cy="864133"/>
          </a:xfrm>
          <a:prstGeom prst="rect">
            <a:avLst/>
          </a:prstGeom>
        </p:spPr>
      </p:pic>
      <p:sp>
        <p:nvSpPr>
          <p:cNvPr id="16" name="TextBox 15"/>
          <p:cNvSpPr txBox="1"/>
          <p:nvPr/>
        </p:nvSpPr>
        <p:spPr>
          <a:xfrm>
            <a:off x="96635" y="138058"/>
            <a:ext cx="4976204" cy="1754327"/>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a:p>
        </p:txBody>
      </p:sp>
      <p:sp>
        <p:nvSpPr>
          <p:cNvPr id="5" name="Rectangle 4"/>
          <p:cNvSpPr/>
          <p:nvPr/>
        </p:nvSpPr>
        <p:spPr>
          <a:xfrm>
            <a:off x="5155824" y="3548074"/>
            <a:ext cx="3560224" cy="175432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69962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228533" y="3158299"/>
            <a:ext cx="5265629" cy="1599722"/>
          </a:xfrm>
        </p:spPr>
        <p:txBody>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Information Investigation</a:t>
            </a:r>
            <a:b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le 2"/>
          <p:cNvSpPr>
            <a:spLocks noGrp="1"/>
          </p:cNvSpPr>
          <p:nvPr>
            <p:ph type="subTitle" idx="1"/>
          </p:nvPr>
        </p:nvSpPr>
        <p:spPr>
          <a:xfrm rot="360000">
            <a:off x="3213669" y="4233823"/>
            <a:ext cx="4836456" cy="1292820"/>
          </a:xfrm>
        </p:spPr>
        <p:txBody>
          <a:bodyPr>
            <a:normAutofit lnSpcReduction="10000"/>
          </a:bodyPr>
          <a:lstStyle/>
          <a:p>
            <a:r>
              <a:rPr lang="en-US" dirty="0" smtClean="0"/>
              <a:t>How to Research at Cashman Elementary School</a:t>
            </a:r>
          </a:p>
          <a:p>
            <a:r>
              <a:rPr lang="en-US" dirty="0" smtClean="0">
                <a:hlinkClick r:id="rId2"/>
              </a:rPr>
              <a:t>By Mrs. Barnaby</a:t>
            </a:r>
            <a:endParaRPr lang="en-US" dirty="0" smtClean="0"/>
          </a:p>
          <a:p>
            <a:r>
              <a:rPr lang="en-US" dirty="0" smtClean="0"/>
              <a:t>2017</a:t>
            </a:r>
            <a:endParaRPr lang="en-US" dirty="0"/>
          </a:p>
        </p:txBody>
      </p:sp>
      <p:sp>
        <p:nvSpPr>
          <p:cNvPr id="4" name="Rectangle 3"/>
          <p:cNvSpPr/>
          <p:nvPr/>
        </p:nvSpPr>
        <p:spPr>
          <a:xfrm rot="20613597">
            <a:off x="149952" y="523249"/>
            <a:ext cx="383109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Questions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rot="791829">
            <a:off x="4975971" y="733786"/>
            <a:ext cx="3644447" cy="830997"/>
          </a:xfrm>
          <a:prstGeom prst="rect">
            <a:avLst/>
          </a:prstGeom>
          <a:noFill/>
          <a:ln>
            <a:solidFill>
              <a:schemeClr val="bg2">
                <a:lumMod val="50000"/>
              </a:schemeClr>
            </a:solidFill>
          </a:ln>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Wonderings</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rot="313065">
            <a:off x="2904498" y="1328806"/>
            <a:ext cx="2421306"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Answers</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magnifying-glass-clipart-magnifying-glas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46" y="4147562"/>
            <a:ext cx="3142306" cy="2356730"/>
          </a:xfrm>
          <a:prstGeom prst="rect">
            <a:avLst/>
          </a:prstGeom>
        </p:spPr>
      </p:pic>
      <p:sp>
        <p:nvSpPr>
          <p:cNvPr id="9" name="Rectangle 8"/>
          <p:cNvSpPr/>
          <p:nvPr/>
        </p:nvSpPr>
        <p:spPr>
          <a:xfrm rot="20257575">
            <a:off x="97392" y="2658664"/>
            <a:ext cx="2962670" cy="584776"/>
          </a:xfrm>
          <a:prstGeom prst="rect">
            <a:avLst/>
          </a:prstGeom>
          <a:noFill/>
          <a:ln>
            <a:solidFill>
              <a:schemeClr val="bg2">
                <a:lumMod val="50000"/>
              </a:schemeClr>
            </a:solidFill>
          </a:ln>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 vs.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Fiction</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1747751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5121" y="1300449"/>
            <a:ext cx="8296726" cy="991302"/>
          </a:xfrm>
        </p:spPr>
        <p:txBody>
          <a:bodyPr>
            <a:scene3d>
              <a:camera prst="orthographicFront"/>
              <a:lightRig rig="soft" dir="t">
                <a:rot lat="0" lon="0" rev="10800000"/>
              </a:lightRig>
            </a:scene3d>
            <a:sp3d>
              <a:bevelT w="27940" h="12700"/>
              <a:contourClr>
                <a:srgbClr val="DDDDDD"/>
              </a:contourClr>
            </a:sp3d>
          </a:bodyPr>
          <a:lstStyle/>
          <a:p>
            <a:pPr algn="l"/>
            <a:r>
              <a:rPr lang="en-US" sz="2400" b="1" spc="150" dirty="0">
                <a:ln w="11430"/>
                <a:solidFill>
                  <a:srgbClr val="F8F8F8"/>
                </a:solidFill>
                <a:effectLst>
                  <a:outerShdw blurRad="25400" algn="tl" rotWithShape="0">
                    <a:srgbClr val="000000">
                      <a:alpha val="43000"/>
                    </a:srgbClr>
                  </a:outerShdw>
                </a:effectLst>
                <a:cs typeface="Ayuthaya"/>
              </a:rPr>
              <a:t>You have grown up in the </a:t>
            </a:r>
            <a:r>
              <a:rPr lang="en-US" sz="2400" b="1" u="sng" spc="150" dirty="0" smtClean="0">
                <a:ln w="11430"/>
                <a:solidFill>
                  <a:srgbClr val="F8F8F8"/>
                </a:solidFill>
                <a:effectLst>
                  <a:outerShdw blurRad="25400" algn="tl" rotWithShape="0">
                    <a:srgbClr val="000000">
                      <a:alpha val="43000"/>
                    </a:srgbClr>
                  </a:outerShdw>
                </a:effectLst>
                <a:cs typeface="Ayuthaya"/>
              </a:rPr>
              <a:t>Information Age. </a:t>
            </a:r>
            <a:r>
              <a:rPr lang="en-US" sz="2400" b="1" spc="150" dirty="0" smtClean="0">
                <a:ln w="11430"/>
                <a:solidFill>
                  <a:srgbClr val="F8F8F8"/>
                </a:solidFill>
                <a:effectLst>
                  <a:outerShdw blurRad="25400" algn="tl" rotWithShape="0">
                    <a:srgbClr val="000000">
                      <a:alpha val="43000"/>
                    </a:srgbClr>
                  </a:outerShdw>
                </a:effectLst>
                <a:cs typeface="Ayuthaya"/>
              </a:rPr>
              <a:t>In </a:t>
            </a:r>
            <a:r>
              <a:rPr lang="en-US" sz="2400" b="1" spc="150" dirty="0">
                <a:ln w="11430"/>
                <a:solidFill>
                  <a:srgbClr val="F8F8F8"/>
                </a:solidFill>
                <a:effectLst>
                  <a:outerShdw blurRad="25400" algn="tl" rotWithShape="0">
                    <a:srgbClr val="000000">
                      <a:alpha val="43000"/>
                    </a:srgbClr>
                  </a:outerShdw>
                </a:effectLst>
                <a:cs typeface="Ayuthaya"/>
              </a:rPr>
              <a:t>addition to resources you can find in our library shelves, like encyclopedias, almanacs, dictionaries, atlases, and non-fiction books, you are surrounded by technology resources.  Where do you begin? Which is the best route</a:t>
            </a:r>
            <a:r>
              <a:rPr lang="en-US" sz="2400" b="1" spc="150" dirty="0" smtClean="0">
                <a:ln w="11430"/>
                <a:solidFill>
                  <a:srgbClr val="F8F8F8"/>
                </a:solidFill>
                <a:effectLst>
                  <a:outerShdw blurRad="25400" algn="tl" rotWithShape="0">
                    <a:srgbClr val="000000">
                      <a:alpha val="43000"/>
                    </a:srgbClr>
                  </a:outerShdw>
                </a:effectLst>
                <a:cs typeface="Ayuthaya"/>
              </a:rPr>
              <a:t>? I will show you the routes easily available at Cashman, your home, and the Amesbury Public Library.</a:t>
            </a:r>
            <a:endParaRPr lang="en-US" sz="2400" b="1" spc="150" dirty="0">
              <a:ln w="11430"/>
              <a:solidFill>
                <a:srgbClr val="F8F8F8"/>
              </a:solidFill>
              <a:effectLst>
                <a:outerShdw blurRad="25400" algn="tl" rotWithShape="0">
                  <a:srgbClr val="000000">
                    <a:alpha val="43000"/>
                  </a:srgbClr>
                </a:outerShdw>
              </a:effectLst>
              <a:cs typeface="Ayuthaya"/>
            </a:endParaRPr>
          </a:p>
        </p:txBody>
      </p:sp>
      <p:sp>
        <p:nvSpPr>
          <p:cNvPr id="4" name="Content Placeholder 2"/>
          <p:cNvSpPr txBox="1">
            <a:spLocks/>
          </p:cNvSpPr>
          <p:nvPr/>
        </p:nvSpPr>
        <p:spPr>
          <a:xfrm>
            <a:off x="4683965" y="2177089"/>
            <a:ext cx="3249319" cy="3951337"/>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endParaRPr lang="en-US" dirty="0"/>
          </a:p>
        </p:txBody>
      </p:sp>
      <p:pic>
        <p:nvPicPr>
          <p:cNvPr id="7" name="Picture 6" descr="Information-Overload-Infograph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778" y="3368599"/>
            <a:ext cx="5112978" cy="3323731"/>
          </a:xfrm>
          <a:prstGeom prst="rect">
            <a:avLst/>
          </a:prstGeom>
        </p:spPr>
      </p:pic>
      <p:pic>
        <p:nvPicPr>
          <p:cNvPr id="3" name="Picture 2" descr="magnifying-glass-clipart-magnifying-glass2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87" y="3777458"/>
            <a:ext cx="2285775" cy="1714331"/>
          </a:xfrm>
          <a:prstGeom prst="rect">
            <a:avLst/>
          </a:prstGeom>
        </p:spPr>
      </p:pic>
    </p:spTree>
    <p:extLst>
      <p:ext uri="{BB962C8B-B14F-4D97-AF65-F5344CB8AC3E}">
        <p14:creationId xmlns:p14="http://schemas.microsoft.com/office/powerpoint/2010/main" val="4215912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135116" y="3215642"/>
            <a:ext cx="4837166" cy="584776"/>
          </a:xfrm>
          <a:prstGeom prst="rect">
            <a:avLst/>
          </a:prstGeom>
          <a:noFill/>
        </p:spPr>
        <p:txBody>
          <a:bodyPr wrap="square" lIns="91440" tIns="45720" rIns="91440" bIns="45720">
            <a:spAutoFit/>
          </a:bodyPr>
          <a:lstStyle/>
          <a:p>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are we doing this?</a:t>
            </a:r>
          </a:p>
        </p:txBody>
      </p:sp>
      <p:sp>
        <p:nvSpPr>
          <p:cNvPr id="8" name="TextBox 7"/>
          <p:cNvSpPr txBox="1"/>
          <p:nvPr/>
        </p:nvSpPr>
        <p:spPr>
          <a:xfrm>
            <a:off x="243209" y="3858214"/>
            <a:ext cx="4236294" cy="2523768"/>
          </a:xfrm>
          <a:prstGeom prst="rect">
            <a:avLst/>
          </a:prstGeom>
          <a:noFill/>
        </p:spPr>
        <p:txBody>
          <a:bodyPr wrap="square" rtlCol="0">
            <a:spAutoFit/>
          </a:bodyPr>
          <a:lstStyle/>
          <a:p>
            <a:r>
              <a:rPr lang="en-US" sz="2000" cap="all" dirty="0" smtClean="0">
                <a:ln w="9000" cmpd="sng">
                  <a:solidFill>
                    <a:schemeClr val="accent4">
                      <a:shade val="50000"/>
                      <a:satMod val="120000"/>
                    </a:schemeClr>
                  </a:solidFill>
                  <a:prstDash val="solid"/>
                </a:ln>
                <a:solidFill>
                  <a:schemeClr val="bg2"/>
                </a:solidFill>
                <a:effectLst>
                  <a:reflection blurRad="12700" stA="28000" endPos="45000" dist="1000" dir="5400000" sy="-100000" algn="bl" rotWithShape="0"/>
                </a:effectLst>
                <a:latin typeface="Ayuthaya"/>
                <a:cs typeface="Ayuthaya"/>
              </a:rPr>
              <a:t>Simple Answer: </a:t>
            </a:r>
          </a:p>
          <a:p>
            <a:endParaRPr lang="en-US" sz="2000" b="1" cap="all" dirty="0" smtClean="0">
              <a:ln w="9000" cmpd="sng">
                <a:solidFill>
                  <a:schemeClr val="accent4">
                    <a:shade val="50000"/>
                    <a:satMod val="120000"/>
                  </a:schemeClr>
                </a:solidFill>
                <a:prstDash val="solid"/>
              </a:ln>
              <a:solidFill>
                <a:schemeClr val="bg2"/>
              </a:solidFill>
              <a:effectLst>
                <a:reflection blurRad="12700" stA="28000" endPos="45000" dist="1000" dir="5400000" sy="-100000" algn="bl" rotWithShape="0"/>
              </a:effectLst>
              <a:latin typeface="Ayuthaya"/>
              <a:cs typeface="Ayuthaya"/>
            </a:endParaRPr>
          </a:p>
          <a:p>
            <a:r>
              <a:rPr lang="en-US" sz="2000" b="1" cap="all" dirty="0" smtClean="0">
                <a:ln w="9000" cmpd="sng">
                  <a:solidFill>
                    <a:schemeClr val="accent4">
                      <a:shade val="50000"/>
                      <a:satMod val="120000"/>
                    </a:schemeClr>
                  </a:solidFill>
                  <a:prstDash val="solid"/>
                </a:ln>
                <a:solidFill>
                  <a:schemeClr val="bg2"/>
                </a:solidFill>
                <a:effectLst>
                  <a:reflection blurRad="12700" stA="28000" endPos="45000" dist="1000" dir="5400000" sy="-100000" algn="bl" rotWithShape="0"/>
                </a:effectLst>
                <a:latin typeface="Ayuthaya"/>
                <a:cs typeface="Ayuthaya"/>
              </a:rPr>
              <a:t>Teachers </a:t>
            </a:r>
            <a:r>
              <a:rPr lang="en-US" sz="2000" b="1" cap="all" dirty="0">
                <a:ln w="9000" cmpd="sng">
                  <a:solidFill>
                    <a:schemeClr val="accent4">
                      <a:shade val="50000"/>
                      <a:satMod val="120000"/>
                    </a:schemeClr>
                  </a:solidFill>
                  <a:prstDash val="solid"/>
                </a:ln>
                <a:solidFill>
                  <a:schemeClr val="bg2"/>
                </a:solidFill>
                <a:effectLst>
                  <a:reflection blurRad="12700" stA="28000" endPos="45000" dist="1000" dir="5400000" sy="-100000" algn="bl" rotWithShape="0"/>
                </a:effectLst>
                <a:latin typeface="Ayuthaya"/>
                <a:cs typeface="Ayuthaya"/>
              </a:rPr>
              <a:t>are required to follow Common Core Standards. Research is </a:t>
            </a:r>
            <a:r>
              <a:rPr lang="en-US" sz="2000" b="1" cap="all" dirty="0" smtClean="0">
                <a:ln w="9000" cmpd="sng">
                  <a:solidFill>
                    <a:schemeClr val="accent4">
                      <a:shade val="50000"/>
                      <a:satMod val="120000"/>
                    </a:schemeClr>
                  </a:solidFill>
                  <a:prstDash val="solid"/>
                </a:ln>
                <a:solidFill>
                  <a:schemeClr val="bg2"/>
                </a:solidFill>
                <a:effectLst>
                  <a:reflection blurRad="12700" stA="28000" endPos="45000" dist="1000" dir="5400000" sy="-100000" algn="bl" rotWithShape="0"/>
                </a:effectLst>
                <a:latin typeface="Ayuthaya"/>
                <a:cs typeface="Ayuthaya"/>
              </a:rPr>
              <a:t>an Important and necessary </a:t>
            </a:r>
            <a:r>
              <a:rPr lang="en-US" sz="2000" b="1" cap="all" dirty="0">
                <a:ln w="9000" cmpd="sng">
                  <a:solidFill>
                    <a:schemeClr val="accent4">
                      <a:shade val="50000"/>
                      <a:satMod val="120000"/>
                    </a:schemeClr>
                  </a:solidFill>
                  <a:prstDash val="solid"/>
                </a:ln>
                <a:solidFill>
                  <a:schemeClr val="bg2"/>
                </a:solidFill>
                <a:effectLst>
                  <a:reflection blurRad="12700" stA="28000" endPos="45000" dist="1000" dir="5400000" sy="-100000" algn="bl" rotWithShape="0"/>
                </a:effectLst>
                <a:latin typeface="Ayuthaya"/>
                <a:cs typeface="Ayuthaya"/>
              </a:rPr>
              <a:t>life long </a:t>
            </a:r>
            <a:r>
              <a:rPr lang="en-US" sz="2000" b="1" cap="all" dirty="0" smtClean="0">
                <a:ln w="9000" cmpd="sng">
                  <a:solidFill>
                    <a:schemeClr val="accent4">
                      <a:shade val="50000"/>
                      <a:satMod val="120000"/>
                    </a:schemeClr>
                  </a:solidFill>
                  <a:prstDash val="solid"/>
                </a:ln>
                <a:solidFill>
                  <a:schemeClr val="bg2"/>
                </a:solidFill>
                <a:effectLst>
                  <a:reflection blurRad="12700" stA="28000" endPos="45000" dist="1000" dir="5400000" sy="-100000" algn="bl" rotWithShape="0"/>
                </a:effectLst>
                <a:latin typeface="Ayuthaya"/>
                <a:cs typeface="Ayuthaya"/>
              </a:rPr>
              <a:t>skill</a:t>
            </a:r>
            <a:endParaRPr lang="en-US" sz="2000" b="1" cap="all" dirty="0">
              <a:ln w="9000" cmpd="sng">
                <a:solidFill>
                  <a:schemeClr val="accent4">
                    <a:shade val="50000"/>
                    <a:satMod val="120000"/>
                  </a:schemeClr>
                </a:solidFill>
                <a:prstDash val="solid"/>
              </a:ln>
              <a:solidFill>
                <a:schemeClr val="bg2"/>
              </a:solidFill>
              <a:effectLst>
                <a:reflection blurRad="12700" stA="28000" endPos="45000" dist="1000" dir="5400000" sy="-100000" algn="bl" rotWithShape="0"/>
              </a:effectLst>
              <a:latin typeface="Ayuthaya"/>
              <a:cs typeface="Ayuthaya"/>
            </a:endParaRPr>
          </a:p>
          <a:p>
            <a:endParaRPr lang="en-US" dirty="0"/>
          </a:p>
        </p:txBody>
      </p:sp>
      <p:sp>
        <p:nvSpPr>
          <p:cNvPr id="10" name="TextBox 9"/>
          <p:cNvSpPr txBox="1"/>
          <p:nvPr/>
        </p:nvSpPr>
        <p:spPr>
          <a:xfrm>
            <a:off x="4715561" y="1553647"/>
            <a:ext cx="4053491" cy="4801315"/>
          </a:xfrm>
          <a:prstGeom prst="rect">
            <a:avLst/>
          </a:prstGeom>
          <a:noFill/>
        </p:spPr>
        <p:txBody>
          <a:bodyPr wrap="square" rtlCol="0">
            <a:spAutoFit/>
          </a:bodyPr>
          <a:lstStyle/>
          <a:p>
            <a:r>
              <a:rPr lang="en-US" dirty="0"/>
              <a:t>Research to Build and Present Knowledge:</a:t>
            </a:r>
          </a:p>
          <a:p>
            <a:r>
              <a:rPr lang="en-US" dirty="0"/>
              <a:t>CCSS.ELA-LITERACY.W.4.7</a:t>
            </a:r>
          </a:p>
          <a:p>
            <a:r>
              <a:rPr lang="en-US" dirty="0"/>
              <a:t>Conduct short research projects that build knowledge through investigation of different aspects of a topic.</a:t>
            </a:r>
          </a:p>
          <a:p>
            <a:r>
              <a:rPr lang="en-US" dirty="0"/>
              <a:t>CCSS.ELA-LITERACY.W.4.8</a:t>
            </a:r>
          </a:p>
          <a:p>
            <a:r>
              <a:rPr lang="en-US" dirty="0"/>
              <a:t>Recall relevant information from experiences or gather relevant information from print and digital sources; take notes and categorize information, and provide a list of sources.</a:t>
            </a:r>
          </a:p>
          <a:p>
            <a:r>
              <a:rPr lang="en-US" dirty="0"/>
              <a:t>CCSS.ELA-LITERACY.W.4.9</a:t>
            </a:r>
          </a:p>
          <a:p>
            <a:r>
              <a:rPr lang="en-US" dirty="0"/>
              <a:t>Draw evidence from literary or informational texts to support analysis, reflection, and research.</a:t>
            </a:r>
          </a:p>
        </p:txBody>
      </p:sp>
      <p:sp>
        <p:nvSpPr>
          <p:cNvPr id="11" name="Rectangle 10"/>
          <p:cNvSpPr/>
          <p:nvPr/>
        </p:nvSpPr>
        <p:spPr>
          <a:xfrm>
            <a:off x="4395054" y="230208"/>
            <a:ext cx="4748946" cy="1323439"/>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Common Core Standards 4th</a:t>
            </a:r>
          </a:p>
        </p:txBody>
      </p:sp>
      <p:pic>
        <p:nvPicPr>
          <p:cNvPr id="12" name="Picture 11" descr="Screen Shot 2017-07-11 at 10.27.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16" y="41068"/>
            <a:ext cx="4580445" cy="3024957"/>
          </a:xfrm>
          <a:prstGeom prst="rect">
            <a:avLst/>
          </a:prstGeom>
        </p:spPr>
      </p:pic>
    </p:spTree>
    <p:extLst>
      <p:ext uri="{BB962C8B-B14F-4D97-AF65-F5344CB8AC3E}">
        <p14:creationId xmlns:p14="http://schemas.microsoft.com/office/powerpoint/2010/main" val="397396085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2" name="Picture 1" descr="Screen Shot 2017-08-14 at 9.44.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1967"/>
            <a:ext cx="9144000" cy="1842796"/>
          </a:xfrm>
          <a:prstGeom prst="rect">
            <a:avLst/>
          </a:prstGeom>
        </p:spPr>
      </p:pic>
      <p:sp>
        <p:nvSpPr>
          <p:cNvPr id="3" name="Rectangle 2"/>
          <p:cNvSpPr/>
          <p:nvPr/>
        </p:nvSpPr>
        <p:spPr>
          <a:xfrm>
            <a:off x="-132973" y="101066"/>
            <a:ext cx="9276973" cy="1323439"/>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do you research?</a:t>
            </a:r>
          </a:p>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Big 6 Method</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207070" y="2464274"/>
            <a:ext cx="401740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tooltip="Return back to this page, after reading together in class"/>
              </a:rPr>
              <a:t>Explanation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947263" y="2467407"/>
            <a:ext cx="3043042"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Handout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540136" y="5563962"/>
            <a:ext cx="7766287" cy="923330"/>
          </a:xfrm>
          <a:prstGeom prst="rect">
            <a:avLst/>
          </a:prstGeom>
          <a:noFill/>
        </p:spPr>
        <p:txBody>
          <a:bodyPr wrap="square" rtlCol="0">
            <a:spAutoFit/>
          </a:bodyPr>
          <a:lstStyle/>
          <a:p>
            <a:r>
              <a:rPr lang="en-US" dirty="0"/>
              <a:t>Developed by Mike Eisenberg and Bob Berkowitz, the Big6 is the most widely known and widely used approach to teaching information and technology </a:t>
            </a:r>
            <a:r>
              <a:rPr lang="en-US" dirty="0" smtClean="0"/>
              <a:t>skills.</a:t>
            </a:r>
            <a:endParaRPr lang="en-US" dirty="0"/>
          </a:p>
        </p:txBody>
      </p:sp>
      <p:pic>
        <p:nvPicPr>
          <p:cNvPr id="7" name="Picture 6" descr="magnifying-glass-clipart-magnifying-glass2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571" y="1287835"/>
            <a:ext cx="2799692" cy="2099769"/>
          </a:xfrm>
          <a:prstGeom prst="rect">
            <a:avLst/>
          </a:prstGeom>
        </p:spPr>
      </p:pic>
    </p:spTree>
    <p:extLst>
      <p:ext uri="{BB962C8B-B14F-4D97-AF65-F5344CB8AC3E}">
        <p14:creationId xmlns:p14="http://schemas.microsoft.com/office/powerpoint/2010/main" val="2985804688"/>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77367" y="437976"/>
            <a:ext cx="8685979" cy="5693866"/>
          </a:xfrm>
          <a:prstGeom prst="rect">
            <a:avLst/>
          </a:prstGeom>
          <a:noFill/>
        </p:spPr>
        <p:txBody>
          <a:bodyPr wrap="square" rtlCol="0">
            <a:spAutoFit/>
          </a:bodyPr>
          <a:lstStyle/>
          <a:p>
            <a:r>
              <a:rPr lang="en-US" sz="3200" dirty="0">
                <a:solidFill>
                  <a:schemeClr val="accent4">
                    <a:lumMod val="75000"/>
                  </a:schemeClr>
                </a:solidFill>
              </a:rPr>
              <a:t>The </a:t>
            </a:r>
            <a:r>
              <a:rPr lang="en-US" sz="3200" dirty="0" smtClean="0">
                <a:solidFill>
                  <a:schemeClr val="accent4">
                    <a:lumMod val="75000"/>
                  </a:schemeClr>
                </a:solidFill>
              </a:rPr>
              <a:t>Big 6 </a:t>
            </a:r>
            <a:r>
              <a:rPr lang="en-US" sz="3200" dirty="0">
                <a:solidFill>
                  <a:schemeClr val="accent4">
                    <a:lumMod val="75000"/>
                  </a:schemeClr>
                </a:solidFill>
              </a:rPr>
              <a:t>information literacy skills can help </a:t>
            </a:r>
            <a:r>
              <a:rPr lang="en-US" sz="3200" dirty="0" smtClean="0">
                <a:solidFill>
                  <a:schemeClr val="accent4">
                    <a:lumMod val="75000"/>
                  </a:schemeClr>
                </a:solidFill>
              </a:rPr>
              <a:t>in </a:t>
            </a:r>
            <a:r>
              <a:rPr lang="en-US" sz="3200" dirty="0">
                <a:solidFill>
                  <a:schemeClr val="accent4">
                    <a:lumMod val="75000"/>
                  </a:schemeClr>
                </a:solidFill>
              </a:rPr>
              <a:t>the following </a:t>
            </a:r>
            <a:r>
              <a:rPr lang="en-US" sz="3200" dirty="0" smtClean="0">
                <a:solidFill>
                  <a:schemeClr val="accent4">
                    <a:lumMod val="75000"/>
                  </a:schemeClr>
                </a:solidFill>
              </a:rPr>
              <a:t>ways:</a:t>
            </a:r>
            <a:endParaRPr lang="en-US" sz="3200" dirty="0">
              <a:solidFill>
                <a:schemeClr val="accent4">
                  <a:lumMod val="75000"/>
                </a:schemeClr>
              </a:solidFill>
            </a:endParaRPr>
          </a:p>
          <a:p>
            <a:endParaRPr lang="en-US" dirty="0"/>
          </a:p>
          <a:p>
            <a:pPr marL="285750" indent="-285750">
              <a:buFont typeface="Arial"/>
              <a:buChar char="•"/>
            </a:pPr>
            <a:r>
              <a:rPr lang="en-US" sz="2400" dirty="0" smtClean="0"/>
              <a:t>Make </a:t>
            </a:r>
            <a:r>
              <a:rPr lang="en-US" sz="2400" dirty="0"/>
              <a:t>sure you clearly understand the </a:t>
            </a:r>
            <a:r>
              <a:rPr lang="en-US" sz="2400" dirty="0" smtClean="0"/>
              <a:t>assignment</a:t>
            </a:r>
          </a:p>
          <a:p>
            <a:pPr marL="285750" indent="-285750">
              <a:buFont typeface="Arial"/>
              <a:buChar char="•"/>
            </a:pPr>
            <a:r>
              <a:rPr lang="en-US" sz="2400" dirty="0" smtClean="0"/>
              <a:t>Complete </a:t>
            </a:r>
            <a:r>
              <a:rPr lang="en-US" sz="2400" dirty="0"/>
              <a:t>a task, research project, assignment, or decision-making </a:t>
            </a:r>
            <a:r>
              <a:rPr lang="en-US" sz="2400" dirty="0" smtClean="0"/>
              <a:t>activity</a:t>
            </a:r>
          </a:p>
          <a:p>
            <a:pPr marL="285750" indent="-285750">
              <a:buFont typeface="Arial"/>
              <a:buChar char="•"/>
            </a:pPr>
            <a:r>
              <a:rPr lang="en-US" sz="2400" dirty="0" smtClean="0"/>
              <a:t>Discuss </a:t>
            </a:r>
            <a:r>
              <a:rPr lang="en-US" sz="2400" dirty="0"/>
              <a:t>the information process using specific </a:t>
            </a:r>
            <a:r>
              <a:rPr lang="en-US" sz="2400" dirty="0" smtClean="0"/>
              <a:t>terms</a:t>
            </a:r>
          </a:p>
          <a:p>
            <a:pPr marL="285750" indent="-285750">
              <a:buFont typeface="Arial"/>
              <a:buChar char="•"/>
            </a:pPr>
            <a:r>
              <a:rPr lang="en-US" sz="2400" dirty="0" smtClean="0"/>
              <a:t>Know </a:t>
            </a:r>
            <a:r>
              <a:rPr lang="en-US" sz="2400" dirty="0"/>
              <a:t>if you missed a step in the information process, and identify which </a:t>
            </a:r>
            <a:r>
              <a:rPr lang="en-US" sz="2400" dirty="0" smtClean="0"/>
              <a:t>one</a:t>
            </a:r>
          </a:p>
          <a:p>
            <a:pPr marL="285750" indent="-285750">
              <a:buFont typeface="Arial"/>
              <a:buChar char="•"/>
            </a:pPr>
            <a:r>
              <a:rPr lang="en-US" sz="2400" dirty="0" smtClean="0"/>
              <a:t>Self</a:t>
            </a:r>
            <a:r>
              <a:rPr lang="en-US" sz="2400" dirty="0"/>
              <a:t>-assess your work before you turn it in for review or </a:t>
            </a:r>
            <a:r>
              <a:rPr lang="en-US" sz="2400" dirty="0" smtClean="0"/>
              <a:t>grading</a:t>
            </a:r>
            <a:endParaRPr lang="en-US" sz="2400" dirty="0"/>
          </a:p>
          <a:p>
            <a:pPr marL="285750" indent="-285750">
              <a:buFont typeface="Arial"/>
              <a:buChar char="•"/>
            </a:pPr>
            <a:r>
              <a:rPr lang="en-US" sz="2400" dirty="0" smtClean="0"/>
              <a:t>Recognize </a:t>
            </a:r>
            <a:r>
              <a:rPr lang="en-US" sz="2400" dirty="0"/>
              <a:t>credible information and cite </a:t>
            </a:r>
            <a:r>
              <a:rPr lang="en-US" sz="2400" dirty="0" smtClean="0"/>
              <a:t>sources</a:t>
            </a:r>
          </a:p>
          <a:p>
            <a:pPr marL="285750" indent="-285750">
              <a:buFont typeface="Arial"/>
              <a:buChar char="•"/>
            </a:pPr>
            <a:r>
              <a:rPr lang="en-US" sz="2400" dirty="0" smtClean="0"/>
              <a:t>Break </a:t>
            </a:r>
            <a:r>
              <a:rPr lang="en-US" sz="2400" dirty="0"/>
              <a:t>any assignment into manageable parts and build confidence.</a:t>
            </a:r>
          </a:p>
          <a:p>
            <a:endParaRPr lang="en-US" dirty="0"/>
          </a:p>
        </p:txBody>
      </p:sp>
      <p:pic>
        <p:nvPicPr>
          <p:cNvPr id="3" name="Picture 2" descr="magnifying-glass-clipart-magnifying-glass2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109" y="5349948"/>
            <a:ext cx="1793891" cy="1345418"/>
          </a:xfrm>
          <a:prstGeom prst="rect">
            <a:avLst/>
          </a:prstGeom>
        </p:spPr>
      </p:pic>
    </p:spTree>
    <p:extLst>
      <p:ext uri="{BB962C8B-B14F-4D97-AF65-F5344CB8AC3E}">
        <p14:creationId xmlns:p14="http://schemas.microsoft.com/office/powerpoint/2010/main" val="32878174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54373" y="116793"/>
            <a:ext cx="8773569" cy="9602624"/>
          </a:xfrm>
          <a:prstGeom prst="rect">
            <a:avLst/>
          </a:prstGeom>
          <a:noFill/>
        </p:spPr>
        <p:txBody>
          <a:bodyPr wrap="square" rtlCol="0">
            <a:spAutoFit/>
          </a:bodyPr>
          <a:lstStyle/>
          <a:p>
            <a:pPr algn="ctr"/>
            <a:r>
              <a:rPr lang="en-US" sz="1600" b="1" dirty="0" smtClean="0"/>
              <a:t>Here </a:t>
            </a:r>
            <a:r>
              <a:rPr lang="en-US" sz="1600" b="1" dirty="0"/>
              <a:t>are the six stages we call the BIG6. Two sub-stages are part of each main category in the Big6 model:</a:t>
            </a:r>
          </a:p>
          <a:p>
            <a:endParaRPr lang="en-US" sz="1400" dirty="0"/>
          </a:p>
          <a:p>
            <a:r>
              <a:rPr lang="en-US" sz="1400" b="1" dirty="0"/>
              <a:t>1. Task Definition</a:t>
            </a:r>
          </a:p>
          <a:p>
            <a:r>
              <a:rPr lang="en-US" sz="1400" dirty="0"/>
              <a:t>1.1 Define the information problem</a:t>
            </a:r>
          </a:p>
          <a:p>
            <a:r>
              <a:rPr lang="en-US" sz="1400" dirty="0"/>
              <a:t>1.2 Identify information needed</a:t>
            </a:r>
          </a:p>
          <a:p>
            <a:endParaRPr lang="en-US" sz="1400" b="1" dirty="0"/>
          </a:p>
          <a:p>
            <a:r>
              <a:rPr lang="en-US" sz="1400" b="1" dirty="0"/>
              <a:t>2. Information Seeking Strategies</a:t>
            </a:r>
          </a:p>
          <a:p>
            <a:r>
              <a:rPr lang="en-US" sz="1400" dirty="0"/>
              <a:t>2.1 Determine all possible sources</a:t>
            </a:r>
          </a:p>
          <a:p>
            <a:r>
              <a:rPr lang="en-US" sz="1400" dirty="0"/>
              <a:t>2.2 Select the best sources</a:t>
            </a:r>
          </a:p>
          <a:p>
            <a:endParaRPr lang="en-US" sz="1400" dirty="0"/>
          </a:p>
          <a:p>
            <a:r>
              <a:rPr lang="en-US" sz="1400" b="1" dirty="0"/>
              <a:t>3. Location and Access</a:t>
            </a:r>
          </a:p>
          <a:p>
            <a:r>
              <a:rPr lang="en-US" sz="1400" dirty="0"/>
              <a:t>3.1 Locate sources (intellectually and physically)</a:t>
            </a:r>
          </a:p>
          <a:p>
            <a:r>
              <a:rPr lang="en-US" sz="1400" dirty="0"/>
              <a:t>3.2 Find information within sources</a:t>
            </a:r>
          </a:p>
          <a:p>
            <a:endParaRPr lang="en-US" sz="1400" b="1" dirty="0"/>
          </a:p>
          <a:p>
            <a:r>
              <a:rPr lang="en-US" sz="1400" b="1" dirty="0"/>
              <a:t>4. Use of Information</a:t>
            </a:r>
          </a:p>
          <a:p>
            <a:r>
              <a:rPr lang="en-US" sz="1400" dirty="0"/>
              <a:t>4.1 Engage (e.g., read, hear, view, touch)</a:t>
            </a:r>
          </a:p>
          <a:p>
            <a:r>
              <a:rPr lang="en-US" sz="1400" dirty="0"/>
              <a:t>4.2 Extract relevant information</a:t>
            </a:r>
          </a:p>
          <a:p>
            <a:endParaRPr lang="en-US" sz="1400" dirty="0"/>
          </a:p>
          <a:p>
            <a:r>
              <a:rPr lang="en-US" sz="1400" b="1" dirty="0"/>
              <a:t>5. Synthesis</a:t>
            </a:r>
          </a:p>
          <a:p>
            <a:r>
              <a:rPr lang="en-US" sz="1400" dirty="0"/>
              <a:t>5.1 Organize from multiple sources</a:t>
            </a:r>
          </a:p>
          <a:p>
            <a:r>
              <a:rPr lang="en-US" sz="1400" dirty="0"/>
              <a:t>5.2 Present the information</a:t>
            </a:r>
          </a:p>
          <a:p>
            <a:endParaRPr lang="en-US" sz="1400" dirty="0"/>
          </a:p>
          <a:p>
            <a:r>
              <a:rPr lang="en-US" sz="1400" b="1" dirty="0"/>
              <a:t>6. Evaluation</a:t>
            </a:r>
          </a:p>
          <a:p>
            <a:r>
              <a:rPr lang="en-US" sz="1400" dirty="0"/>
              <a:t>6.1 Judge the product (effectiveness)</a:t>
            </a:r>
          </a:p>
          <a:p>
            <a:r>
              <a:rPr lang="en-US" sz="1400" dirty="0"/>
              <a:t>6.2 Judge the process (efficiency)</a:t>
            </a:r>
          </a:p>
          <a:p>
            <a:endParaRPr lang="en-US" sz="1400" dirty="0"/>
          </a:p>
          <a:p>
            <a:r>
              <a:rPr lang="en-US" sz="1400" dirty="0"/>
              <a:t>People go through these Big6 stages—consciously or not—when they seek or apply information to solve a problem or make a decision. It's not necessary to complete these stages in a linear order, and a given stage doesn't have to take a lot of time. We have found that almost all successful problem-solving situations address all stages.</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32-Point Star 2"/>
          <p:cNvSpPr/>
          <p:nvPr/>
        </p:nvSpPr>
        <p:spPr>
          <a:xfrm>
            <a:off x="4188607" y="743049"/>
            <a:ext cx="3837305" cy="3539612"/>
          </a:xfrm>
          <a:prstGeom prst="star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24500" cmpd="dbl">
                <a:solidFill>
                  <a:schemeClr val="bg2">
                    <a:lumMod val="50000"/>
                  </a:schemeClr>
                </a:solidFill>
                <a:prstDash val="solid"/>
                <a:miter lim="800000"/>
              </a:ln>
              <a:solidFill>
                <a:schemeClr val="bg2">
                  <a:lumMod val="50000"/>
                </a:schemeClr>
              </a:solidFill>
              <a:effectLst>
                <a:outerShdw blurRad="38100" dist="38100" dir="7020000" algn="tl">
                  <a:srgbClr val="000000">
                    <a:alpha val="35000"/>
                  </a:srgbClr>
                </a:outerShdw>
              </a:effectLst>
            </a:endParaRPr>
          </a:p>
        </p:txBody>
      </p:sp>
      <p:sp>
        <p:nvSpPr>
          <p:cNvPr id="4" name="TextBox 3"/>
          <p:cNvSpPr txBox="1"/>
          <p:nvPr/>
        </p:nvSpPr>
        <p:spPr>
          <a:xfrm>
            <a:off x="5587062" y="1423775"/>
            <a:ext cx="986350" cy="1200329"/>
          </a:xfrm>
          <a:prstGeom prst="rect">
            <a:avLst/>
          </a:prstGeom>
          <a:noFill/>
        </p:spPr>
        <p:txBody>
          <a:bodyPr wrap="square" rtlCol="0">
            <a:spAutoFit/>
          </a:bodyPr>
          <a:lstStyle/>
          <a:p>
            <a:r>
              <a:rPr lang="en-US" sz="7200" dirty="0" smtClean="0"/>
              <a:t>6</a:t>
            </a:r>
            <a:endParaRPr lang="en-US" sz="7200" dirty="0"/>
          </a:p>
        </p:txBody>
      </p:sp>
      <p:sp>
        <p:nvSpPr>
          <p:cNvPr id="5" name="TextBox 4"/>
          <p:cNvSpPr txBox="1"/>
          <p:nvPr/>
        </p:nvSpPr>
        <p:spPr>
          <a:xfrm>
            <a:off x="5011167" y="2624104"/>
            <a:ext cx="2291609" cy="369332"/>
          </a:xfrm>
          <a:prstGeom prst="rect">
            <a:avLst/>
          </a:prstGeom>
          <a:noFill/>
        </p:spPr>
        <p:txBody>
          <a:bodyPr wrap="square" rtlCol="0">
            <a:spAutoFit/>
          </a:bodyPr>
          <a:lstStyle/>
          <a:p>
            <a:r>
              <a:rPr lang="en-US" dirty="0" smtClean="0"/>
              <a:t>Handout in Word</a:t>
            </a:r>
            <a:endParaRPr lang="en-US" dirty="0"/>
          </a:p>
        </p:txBody>
      </p:sp>
    </p:spTree>
    <p:extLst>
      <p:ext uri="{BB962C8B-B14F-4D97-AF65-F5344CB8AC3E}">
        <p14:creationId xmlns:p14="http://schemas.microsoft.com/office/powerpoint/2010/main" val="1576883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64208" y="459949"/>
            <a:ext cx="3802543" cy="1015663"/>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rPr>
              <a:t>Databases:</a:t>
            </a:r>
          </a:p>
          <a:p>
            <a:pPr algn="ctr"/>
            <a:r>
              <a:rPr lang="en-US" sz="2400" b="1" cap="none" spc="0" dirty="0" smtClean="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rPr>
              <a:t> Collection of Information</a:t>
            </a:r>
            <a:endParaRPr lang="en-US" sz="5400" b="1" cap="none" spc="0" dirty="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4846630" y="459949"/>
            <a:ext cx="3547383" cy="4247317"/>
          </a:xfrm>
          <a:prstGeom prst="rect">
            <a:avLst/>
          </a:prstGeom>
          <a:noFill/>
        </p:spPr>
        <p:txBody>
          <a:bodyPr wrap="square" rtlCol="0">
            <a:spAutoFit/>
          </a:bodyPr>
          <a:lstStyle/>
          <a:p>
            <a:r>
              <a:rPr lang="en-US" dirty="0" smtClean="0"/>
              <a:t>In the school library we have </a:t>
            </a:r>
            <a:r>
              <a:rPr lang="en-US" dirty="0" smtClean="0">
                <a:hlinkClick r:id="rId3"/>
              </a:rPr>
              <a:t>Follett Destiny </a:t>
            </a:r>
            <a:r>
              <a:rPr lang="en-US" dirty="0" smtClean="0"/>
              <a:t>to manage all the books in the library. They have a section to search for books. </a:t>
            </a:r>
          </a:p>
          <a:p>
            <a:pPr marL="285750" indent="-285750">
              <a:buFont typeface="Arial"/>
              <a:buChar char="•"/>
            </a:pPr>
            <a:r>
              <a:rPr lang="en-US" dirty="0" smtClean="0"/>
              <a:t>Keyword</a:t>
            </a:r>
          </a:p>
          <a:p>
            <a:pPr marL="285750" indent="-285750">
              <a:buFont typeface="Arial"/>
              <a:buChar char="•"/>
            </a:pPr>
            <a:r>
              <a:rPr lang="en-US" dirty="0" smtClean="0"/>
              <a:t>Title</a:t>
            </a:r>
          </a:p>
          <a:p>
            <a:pPr marL="285750" indent="-285750">
              <a:buFont typeface="Arial"/>
              <a:buChar char="•"/>
            </a:pPr>
            <a:r>
              <a:rPr lang="en-US" dirty="0" smtClean="0"/>
              <a:t>Author</a:t>
            </a:r>
          </a:p>
          <a:p>
            <a:pPr marL="285750" indent="-285750">
              <a:buFont typeface="Arial"/>
              <a:buChar char="•"/>
            </a:pPr>
            <a:r>
              <a:rPr lang="en-US" dirty="0" smtClean="0"/>
              <a:t>Subject</a:t>
            </a:r>
          </a:p>
          <a:p>
            <a:pPr marL="285750" indent="-285750">
              <a:buFont typeface="Arial"/>
              <a:buChar char="•"/>
            </a:pPr>
            <a:r>
              <a:rPr lang="en-US" dirty="0" smtClean="0"/>
              <a:t>Series</a:t>
            </a:r>
          </a:p>
          <a:p>
            <a:pPr marL="285750" indent="-285750">
              <a:buFont typeface="Arial"/>
              <a:buChar char="•"/>
            </a:pPr>
            <a:endParaRPr lang="en-US" dirty="0"/>
          </a:p>
          <a:p>
            <a:r>
              <a:rPr lang="en-US" dirty="0" smtClean="0"/>
              <a:t>You can also choose reading level of material type. I put in the word saffron. There are no book titles about saffron. I used Keyword and Subject.</a:t>
            </a:r>
            <a:endParaRPr lang="en-US" dirty="0"/>
          </a:p>
        </p:txBody>
      </p:sp>
      <p:pic>
        <p:nvPicPr>
          <p:cNvPr id="4" name="Picture 3" descr="Screen Shot 2017-08-14 at 2.2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769" y="4877012"/>
            <a:ext cx="6501012" cy="1570805"/>
          </a:xfrm>
          <a:prstGeom prst="rect">
            <a:avLst/>
          </a:prstGeom>
        </p:spPr>
      </p:pic>
      <p:pic>
        <p:nvPicPr>
          <p:cNvPr id="5" name="Picture 4" descr="Screen Shot 2017-08-14 at 1.49.00 PM.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093" y="1634705"/>
            <a:ext cx="2565652" cy="3242307"/>
          </a:xfrm>
          <a:prstGeom prst="rect">
            <a:avLst/>
          </a:prstGeom>
        </p:spPr>
      </p:pic>
      <p:pic>
        <p:nvPicPr>
          <p:cNvPr id="6" name="Picture 5" descr="magnifying-glass-clipart-magnifying-glass2 (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208" y="4714213"/>
            <a:ext cx="1557796" cy="1168347"/>
          </a:xfrm>
          <a:prstGeom prst="rect">
            <a:avLst/>
          </a:prstGeom>
        </p:spPr>
      </p:pic>
    </p:spTree>
    <p:extLst>
      <p:ext uri="{BB962C8B-B14F-4D97-AF65-F5344CB8AC3E}">
        <p14:creationId xmlns:p14="http://schemas.microsoft.com/office/powerpoint/2010/main" val="3400625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5" name="Rectangle 14"/>
          <p:cNvSpPr/>
          <p:nvPr/>
        </p:nvSpPr>
        <p:spPr>
          <a:xfrm>
            <a:off x="4983558" y="-2"/>
            <a:ext cx="4160441" cy="66405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95228" y="219952"/>
            <a:ext cx="4004421"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 vs. Fiction</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Picture 9" descr="magnifying-glass-clipart-magnifying-glas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968542">
            <a:off x="7850008" y="244493"/>
            <a:ext cx="1358951" cy="1019213"/>
          </a:xfrm>
          <a:prstGeom prst="rect">
            <a:avLst/>
          </a:prstGeom>
        </p:spPr>
      </p:pic>
      <p:sp>
        <p:nvSpPr>
          <p:cNvPr id="14" name="TextBox 13"/>
          <p:cNvSpPr txBox="1"/>
          <p:nvPr/>
        </p:nvSpPr>
        <p:spPr>
          <a:xfrm>
            <a:off x="5673257" y="1139241"/>
            <a:ext cx="3076786" cy="2031325"/>
          </a:xfrm>
          <a:prstGeom prst="rect">
            <a:avLst/>
          </a:prstGeom>
          <a:noFill/>
        </p:spPr>
        <p:txBody>
          <a:bodyPr wrap="square" rtlCol="0">
            <a:spAutoFit/>
          </a:bodyPr>
          <a:lstStyle/>
          <a:p>
            <a:r>
              <a:rPr lang="en-US" dirty="0" smtClean="0"/>
              <a:t>After watching this cute you tube video, I want you to talk to your partner and share an example of a fact and an opinion. See if they can identify which is which. Click below</a:t>
            </a:r>
            <a:endParaRPr lang="en-US" dirty="0"/>
          </a:p>
        </p:txBody>
      </p:sp>
      <p:pic>
        <p:nvPicPr>
          <p:cNvPr id="17" name="Picture 16" descr="Difference-Between-Fact-and-Opinion-infograph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42" y="1291104"/>
            <a:ext cx="3917433" cy="5031563"/>
          </a:xfrm>
          <a:prstGeom prst="rect">
            <a:avLst/>
          </a:prstGeom>
        </p:spPr>
      </p:pic>
      <p:pic>
        <p:nvPicPr>
          <p:cNvPr id="18" name="Picture 17" descr="fact-or-opinion.gif">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2561" y="3321546"/>
            <a:ext cx="2837482" cy="2065687"/>
          </a:xfrm>
          <a:prstGeom prst="rect">
            <a:avLst/>
          </a:prstGeom>
        </p:spPr>
      </p:pic>
      <p:sp>
        <p:nvSpPr>
          <p:cNvPr id="2" name="TextBox 1"/>
          <p:cNvSpPr txBox="1"/>
          <p:nvPr/>
        </p:nvSpPr>
        <p:spPr>
          <a:xfrm>
            <a:off x="5287265" y="5522295"/>
            <a:ext cx="3257949" cy="923330"/>
          </a:xfrm>
          <a:prstGeom prst="rect">
            <a:avLst/>
          </a:prstGeom>
          <a:noFill/>
        </p:spPr>
        <p:txBody>
          <a:bodyPr wrap="square" rtlCol="0">
            <a:spAutoFit/>
          </a:bodyPr>
          <a:lstStyle/>
          <a:p>
            <a:r>
              <a:rPr lang="en-US" dirty="0"/>
              <a:t>https://</a:t>
            </a:r>
            <a:r>
              <a:rPr lang="en-US" dirty="0" err="1"/>
              <a:t>www.brainpop.com</a:t>
            </a:r>
            <a:r>
              <a:rPr lang="en-US" dirty="0"/>
              <a:t>/</a:t>
            </a:r>
            <a:r>
              <a:rPr lang="en-US" dirty="0" err="1"/>
              <a:t>english</a:t>
            </a:r>
            <a:r>
              <a:rPr lang="en-US" dirty="0"/>
              <a:t>/writing/</a:t>
            </a:r>
            <a:r>
              <a:rPr lang="en-US" dirty="0" err="1"/>
              <a:t>factandopinion</a:t>
            </a:r>
            <a:r>
              <a:rPr lang="en-US" dirty="0"/>
              <a:t>/</a:t>
            </a:r>
          </a:p>
        </p:txBody>
      </p:sp>
    </p:spTree>
    <p:extLst>
      <p:ext uri="{BB962C8B-B14F-4D97-AF65-F5344CB8AC3E}">
        <p14:creationId xmlns:p14="http://schemas.microsoft.com/office/powerpoint/2010/main" val="40721485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869</TotalTime>
  <Words>1571</Words>
  <Application>Microsoft Macintosh PowerPoint</Application>
  <PresentationFormat>On-screen Show (4:3)</PresentationFormat>
  <Paragraphs>201</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Sketchbook</vt:lpstr>
      <vt:lpstr>Project Purpose </vt:lpstr>
      <vt:lpstr>Information Investigation </vt:lpstr>
      <vt:lpstr>You have grown up in the Information Age. In addition to resources you can find in our library shelves, like encyclopedias, almanacs, dictionaries, atlases, and non-fiction books, you are surrounded by technology resources.  Where do you begin? Which is the best route? I will show you the routes easily available at Cashman, your home, and the Amesbury Public Library.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Amesbury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fact or fiction?</dc:title>
  <dc:creator>barnabyl</dc:creator>
  <cp:lastModifiedBy>barnabyl</cp:lastModifiedBy>
  <cp:revision>49</cp:revision>
  <dcterms:created xsi:type="dcterms:W3CDTF">2017-08-09T15:17:58Z</dcterms:created>
  <dcterms:modified xsi:type="dcterms:W3CDTF">2017-08-18T10:48:52Z</dcterms:modified>
</cp:coreProperties>
</file>